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12192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6" d="100"/>
          <a:sy n="96" d="100"/>
        </p:scale>
        <p:origin x="72" y="2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594287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PTIST_MASTER">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1.jpg"/></Relationships>
</file>

<file path=ppt/slides/_rels/slide2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gradFill flip="none" rotWithShape="0">
          <a:gsLst>
            <a:gs pos="0">
              <a:srgbClr val="94B9FF"/>
            </a:gs>
            <a:gs pos="9000">
              <a:srgbClr val="94B9FF"/>
            </a:gs>
            <a:gs pos="34000">
              <a:srgbClr val="94B9FF">
                <a:alpha val="46000"/>
              </a:srgbClr>
            </a:gs>
            <a:gs pos="62000">
              <a:srgbClr val="94B9FF">
                <a:alpha val="0"/>
              </a:srgbClr>
            </a:gs>
            <a:gs pos="72000">
              <a:srgbClr val="94B9FF">
                <a:alpha val="0"/>
              </a:srgbClr>
            </a:gs>
            <a:gs pos="89000">
              <a:srgbClr val="94B9FF">
                <a:alpha val="46000"/>
              </a:srgbClr>
            </a:gs>
            <a:gs pos="100000">
              <a:srgbClr val="94B9FF">
                <a:alpha val="46000"/>
              </a:srgbClr>
            </a:gs>
          </a:gsLst>
          <a:lin ang="2700000" scaled="1"/>
        </a:gradFill>
        <a:effectLst/>
      </p:bgPr>
    </p:bg>
    <p:spTree>
      <p:nvGrpSpPr>
        <p:cNvPr id="1" name=""/>
        <p:cNvGrpSpPr/>
        <p:nvPr/>
      </p:nvGrpSpPr>
      <p:grpSpPr>
        <a:xfrm>
          <a:off x="0" y="0"/>
          <a:ext cx="0" cy="0"/>
          <a:chOff x="0" y="0"/>
          <a:chExt cx="0" cy="0"/>
        </a:xfrm>
      </p:grpSpPr>
      <p:pic>
        <p:nvPicPr>
          <p:cNvPr id="2" name="Image 0" descr="https://kimi-img.moonshot.cn/pub/slides/slides_tmpl/image/25-09-04-14:54:55-d2sjffu1bb2p4onbpvl0.png"/>
          <p:cNvPicPr>
            <a:picLocks noChangeAspect="1"/>
          </p:cNvPicPr>
          <p:nvPr/>
        </p:nvPicPr>
        <p:blipFill>
          <a:blip r:embed="rId3"/>
          <a:stretch>
            <a:fillRect/>
          </a:stretch>
        </p:blipFill>
        <p:spPr>
          <a:xfrm>
            <a:off x="529590" y="2074336"/>
            <a:ext cx="1828800" cy="1892300"/>
          </a:xfrm>
          <a:prstGeom prst="rect">
            <a:avLst/>
          </a:prstGeom>
        </p:spPr>
      </p:pic>
      <p:sp>
        <p:nvSpPr>
          <p:cNvPr id="3" name="Shape 0"/>
          <p:cNvSpPr/>
          <p:nvPr/>
        </p:nvSpPr>
        <p:spPr>
          <a:xfrm rot="13080000">
            <a:off x="10614025" y="-642620"/>
            <a:ext cx="2079625" cy="2079625"/>
          </a:xfrm>
          <a:prstGeom prst="ellipse">
            <a:avLst/>
          </a:prstGeom>
          <a:gradFill flip="none" rotWithShape="1">
            <a:gsLst>
              <a:gs pos="0">
                <a:srgbClr val="D1DCF2">
                  <a:alpha val="14000"/>
                </a:srgbClr>
              </a:gs>
              <a:gs pos="25000">
                <a:srgbClr val="B3CBF9">
                  <a:alpha val="46000"/>
                </a:srgbClr>
              </a:gs>
              <a:gs pos="66000">
                <a:srgbClr val="94B9FF">
                  <a:alpha val="77000"/>
                </a:srgbClr>
              </a:gs>
              <a:gs pos="100000">
                <a:srgbClr val="94B9FF">
                  <a:alpha val="94000"/>
                </a:srgbClr>
              </a:gs>
            </a:gsLst>
            <a:lin ang="5400000" scaled="1"/>
          </a:gradFill>
          <a:ln/>
        </p:spPr>
      </p:sp>
      <p:sp>
        <p:nvSpPr>
          <p:cNvPr id="4" name="Text 1"/>
          <p:cNvSpPr/>
          <p:nvPr/>
        </p:nvSpPr>
        <p:spPr>
          <a:xfrm rot="13080000">
            <a:off x="10614025" y="-642620"/>
            <a:ext cx="2079625" cy="207962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5" name="Text 2"/>
          <p:cNvSpPr/>
          <p:nvPr/>
        </p:nvSpPr>
        <p:spPr>
          <a:xfrm>
            <a:off x="2661285" y="2018030"/>
            <a:ext cx="8923019" cy="1913890"/>
          </a:xfrm>
          <a:prstGeom prst="rect">
            <a:avLst/>
          </a:prstGeom>
          <a:noFill/>
          <a:ln/>
        </p:spPr>
        <p:txBody>
          <a:bodyPr wrap="square" lIns="91440" tIns="45720" rIns="91440" bIns="45720" rtlCol="0" anchor="ctr"/>
          <a:lstStyle/>
          <a:p>
            <a:pPr algn="r">
              <a:lnSpc>
                <a:spcPct val="100000"/>
              </a:lnSpc>
            </a:pPr>
            <a:r>
              <a:rPr lang="en-US" sz="6000" b="1" dirty="0">
                <a:solidFill>
                  <a:srgbClr val="4874CB"/>
                </a:solidFill>
                <a:latin typeface="ＭＳ 明朝" panose="02020609040205080304" pitchFamily="17" charset="-128"/>
                <a:ea typeface="ＭＳ 明朝" panose="02020609040205080304" pitchFamily="17" charset="-128"/>
                <a:cs typeface="MiSans" pitchFamily="34" charset="-120"/>
              </a:rPr>
              <a:t>2026年度第11期会社計画</a:t>
            </a:r>
            <a:endParaRPr lang="en-US" sz="1600" dirty="0">
              <a:latin typeface="ＭＳ 明朝" panose="02020609040205080304" pitchFamily="17" charset="-128"/>
              <a:ea typeface="ＭＳ 明朝" panose="02020609040205080304" pitchFamily="17" charset="-128"/>
            </a:endParaRPr>
          </a:p>
        </p:txBody>
      </p:sp>
      <p:sp>
        <p:nvSpPr>
          <p:cNvPr id="6" name="Shape 3"/>
          <p:cNvSpPr/>
          <p:nvPr/>
        </p:nvSpPr>
        <p:spPr>
          <a:xfrm flipH="1">
            <a:off x="4814570" y="3940175"/>
            <a:ext cx="6555740" cy="0"/>
          </a:xfrm>
          <a:prstGeom prst="line">
            <a:avLst/>
          </a:prstGeom>
          <a:noFill/>
          <a:ln w="38100">
            <a:solidFill>
              <a:srgbClr val="4874CB"/>
            </a:solidFill>
            <a:prstDash val="solid"/>
            <a:headEnd type="none"/>
            <a:tailEnd type="none"/>
          </a:ln>
        </p:spPr>
      </p:sp>
      <p:sp>
        <p:nvSpPr>
          <p:cNvPr id="7" name="Shape 4"/>
          <p:cNvSpPr/>
          <p:nvPr/>
        </p:nvSpPr>
        <p:spPr>
          <a:xfrm>
            <a:off x="6559826" y="4435945"/>
            <a:ext cx="4894304" cy="864398"/>
          </a:xfrm>
          <a:prstGeom prst="roundRect">
            <a:avLst>
              <a:gd name="adj" fmla="val 44740"/>
            </a:avLst>
          </a:prstGeom>
          <a:solidFill>
            <a:srgbClr val="4874CB"/>
          </a:solidFill>
          <a:ln/>
        </p:spPr>
      </p:sp>
      <p:sp>
        <p:nvSpPr>
          <p:cNvPr id="8" name="Text 5"/>
          <p:cNvSpPr/>
          <p:nvPr/>
        </p:nvSpPr>
        <p:spPr>
          <a:xfrm>
            <a:off x="9122410" y="4446106"/>
            <a:ext cx="2331720" cy="864398"/>
          </a:xfrm>
          <a:prstGeom prst="rect">
            <a:avLst/>
          </a:prstGeom>
          <a:noFill/>
          <a:ln/>
        </p:spPr>
        <p:txBody>
          <a:bodyPr wrap="square" lIns="45720" tIns="91440" rIns="91440" bIns="45720" rtlCol="0" anchor="ctr"/>
          <a:lstStyle/>
          <a:p>
            <a:pPr algn="ctr">
              <a:lnSpc>
                <a:spcPct val="100000"/>
              </a:lnSpc>
            </a:pPr>
            <a:endParaRPr lang="en-US" sz="1600" dirty="0">
              <a:latin typeface="ＭＳ 明朝" panose="02020609040205080304" pitchFamily="17" charset="-128"/>
              <a:ea typeface="ＭＳ 明朝" panose="02020609040205080304" pitchFamily="17" charset="-128"/>
            </a:endParaRPr>
          </a:p>
        </p:txBody>
      </p:sp>
      <p:pic>
        <p:nvPicPr>
          <p:cNvPr id="9" name="Image 1" descr="https://kimi-img.moonshot.cn/pub/slides/slides_tmpl/image/25-09-04-14:54:55-d2sjffu1bb2p4onbpvjg.png"/>
          <p:cNvPicPr>
            <a:picLocks noChangeAspect="1"/>
          </p:cNvPicPr>
          <p:nvPr/>
        </p:nvPicPr>
        <p:blipFill>
          <a:blip r:embed="rId4"/>
          <a:stretch>
            <a:fillRect/>
          </a:stretch>
        </p:blipFill>
        <p:spPr>
          <a:xfrm>
            <a:off x="4810760" y="4203065"/>
            <a:ext cx="303530" cy="142875"/>
          </a:xfrm>
          <a:prstGeom prst="rect">
            <a:avLst/>
          </a:prstGeom>
        </p:spPr>
      </p:pic>
      <p:pic>
        <p:nvPicPr>
          <p:cNvPr id="10" name="Image 2" descr="https://kimi-img.moonshot.cn/pub/slides/slides_tmpl/image/25-09-04-14:54:55-d2sjffu1bb2p4onbpvkg.png"/>
          <p:cNvPicPr>
            <a:picLocks noChangeAspect="1"/>
          </p:cNvPicPr>
          <p:nvPr/>
        </p:nvPicPr>
        <p:blipFill>
          <a:blip r:embed="rId5"/>
          <a:stretch>
            <a:fillRect/>
          </a:stretch>
        </p:blipFill>
        <p:spPr>
          <a:xfrm>
            <a:off x="173990" y="2628265"/>
            <a:ext cx="4368800" cy="3149600"/>
          </a:xfrm>
          <a:prstGeom prst="rect">
            <a:avLst/>
          </a:prstGeom>
        </p:spPr>
      </p:pic>
      <p:pic>
        <p:nvPicPr>
          <p:cNvPr id="11" name="Image 3" descr="https://kimi-img.moonshot.cn/pub/slides/slides_tmpl/image/25-09-04-14:54:55-d2sjffu1bb2p4onbpvlg.png"/>
          <p:cNvPicPr>
            <a:picLocks noChangeAspect="1"/>
          </p:cNvPicPr>
          <p:nvPr/>
        </p:nvPicPr>
        <p:blipFill>
          <a:blip r:embed="rId6"/>
          <a:stretch>
            <a:fillRect/>
          </a:stretch>
        </p:blipFill>
        <p:spPr>
          <a:xfrm>
            <a:off x="226695" y="3435985"/>
            <a:ext cx="4284345" cy="1707515"/>
          </a:xfrm>
          <a:prstGeom prst="rect">
            <a:avLst/>
          </a:prstGeom>
        </p:spPr>
      </p:pic>
      <p:sp>
        <p:nvSpPr>
          <p:cNvPr id="12" name="Text 6"/>
          <p:cNvSpPr/>
          <p:nvPr/>
        </p:nvSpPr>
        <p:spPr>
          <a:xfrm>
            <a:off x="6467060" y="4548039"/>
            <a:ext cx="5047891" cy="646331"/>
          </a:xfrm>
          <a:prstGeom prst="rect">
            <a:avLst/>
          </a:prstGeom>
          <a:noFill/>
          <a:ln/>
        </p:spPr>
        <p:txBody>
          <a:bodyPr wrap="square" lIns="91440" tIns="45720" rIns="91440" bIns="45720" rtlCol="0" anchor="t">
            <a:spAutoFit/>
          </a:bodyPr>
          <a:lstStyle/>
          <a:p>
            <a:pPr algn="ctr">
              <a:lnSpc>
                <a:spcPct val="100000"/>
              </a:lnSpc>
            </a:pPr>
            <a:r>
              <a:rPr lang="ja-JP" altLang="en-US" sz="3600" b="1" dirty="0">
                <a:solidFill>
                  <a:srgbClr val="FFFFFF"/>
                </a:solidFill>
                <a:latin typeface="ＭＳ 明朝" panose="02020609040205080304" pitchFamily="17" charset="-128"/>
                <a:ea typeface="ＭＳ 明朝" panose="02020609040205080304" pitchFamily="17" charset="-128"/>
                <a:cs typeface="MiSans" pitchFamily="34" charset="-120"/>
              </a:rPr>
              <a:t>株式会社</a:t>
            </a:r>
            <a:r>
              <a:rPr lang="en-US" altLang="ja-JP" sz="3600" b="1" dirty="0">
                <a:solidFill>
                  <a:srgbClr val="FFFFFF"/>
                </a:solidFill>
                <a:latin typeface="ＭＳ 明朝" panose="02020609040205080304" pitchFamily="17" charset="-128"/>
                <a:ea typeface="ＭＳ 明朝" panose="02020609040205080304" pitchFamily="17" charset="-128"/>
                <a:cs typeface="MiSans" pitchFamily="34" charset="-120"/>
              </a:rPr>
              <a:t>TOYODATA</a:t>
            </a:r>
            <a:endParaRPr lang="en-US" sz="28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158750" y="1169129"/>
            <a:ext cx="11874500" cy="457200"/>
          </a:xfrm>
          <a:prstGeom prst="rect">
            <a:avLst/>
          </a:prstGeom>
          <a:noFill/>
          <a:ln/>
        </p:spPr>
        <p:txBody>
          <a:bodyPr wrap="square" lIns="0" tIns="0" rIns="0" bIns="0" rtlCol="0" anchor="ctr"/>
          <a:lstStyle/>
          <a:p>
            <a:pPr algn="ct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社内開発：KPIと評価基準</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254000" y="2032496"/>
            <a:ext cx="5638800" cy="3657600"/>
          </a:xfrm>
          <a:custGeom>
            <a:avLst/>
            <a:gdLst/>
            <a:ahLst/>
            <a:cxnLst/>
            <a:rect l="l" t="t" r="r" b="b"/>
            <a:pathLst>
              <a:path w="5638800" h="3657600">
                <a:moveTo>
                  <a:pt x="101608" y="0"/>
                </a:moveTo>
                <a:lnTo>
                  <a:pt x="5537192" y="0"/>
                </a:lnTo>
                <a:cubicBezTo>
                  <a:pt x="5593308" y="0"/>
                  <a:pt x="5638800" y="45492"/>
                  <a:pt x="5638800" y="101608"/>
                </a:cubicBezTo>
                <a:lnTo>
                  <a:pt x="5638800" y="3555992"/>
                </a:lnTo>
                <a:cubicBezTo>
                  <a:pt x="5638800" y="3612108"/>
                  <a:pt x="5593308" y="3657600"/>
                  <a:pt x="5537192" y="3657600"/>
                </a:cubicBezTo>
                <a:lnTo>
                  <a:pt x="101608" y="3657600"/>
                </a:lnTo>
                <a:cubicBezTo>
                  <a:pt x="45492" y="3657600"/>
                  <a:pt x="0" y="3612108"/>
                  <a:pt x="0" y="3555992"/>
                </a:cubicBezTo>
                <a:lnTo>
                  <a:pt x="0" y="101608"/>
                </a:lnTo>
                <a:cubicBezTo>
                  <a:pt x="0" y="45529"/>
                  <a:pt x="45529" y="0"/>
                  <a:pt x="101608" y="0"/>
                </a:cubicBezTo>
                <a:close/>
              </a:path>
            </a:pathLst>
          </a:custGeom>
          <a:solidFill>
            <a:srgbClr val="9AB3D4">
              <a:alpha val="10196"/>
            </a:srgbClr>
          </a:solidFill>
          <a:ln/>
        </p:spPr>
      </p:sp>
      <p:sp>
        <p:nvSpPr>
          <p:cNvPr id="5" name="Text 2"/>
          <p:cNvSpPr/>
          <p:nvPr/>
        </p:nvSpPr>
        <p:spPr>
          <a:xfrm>
            <a:off x="495267" y="2337262"/>
            <a:ext cx="5156200" cy="355600"/>
          </a:xfrm>
          <a:prstGeom prst="rect">
            <a:avLst/>
          </a:prstGeom>
          <a:noFill/>
          <a:ln/>
        </p:spPr>
        <p:txBody>
          <a:bodyPr wrap="square" lIns="0" tIns="0" rIns="0" bIns="0" rtlCol="0" anchor="ctr"/>
          <a:lstStyle/>
          <a:p>
            <a:pPr algn="ctr">
              <a:lnSpc>
                <a:spcPct val="120000"/>
              </a:lnSpc>
            </a:pPr>
            <a:r>
              <a:rPr lang="en-US" sz="2000" b="1" dirty="0">
                <a:solidFill>
                  <a:srgbClr val="3C5A85"/>
                </a:solidFill>
                <a:latin typeface="ＭＳ 明朝" panose="02020609040205080304" pitchFamily="17" charset="-128"/>
                <a:ea typeface="ＭＳ 明朝" panose="02020609040205080304" pitchFamily="17" charset="-128"/>
                <a:cs typeface="Noto Sans SC" pitchFamily="34" charset="-120"/>
              </a:rPr>
              <a:t>入札・提案件数</a:t>
            </a:r>
            <a:endParaRPr lang="en-US" sz="1600" dirty="0">
              <a:latin typeface="ＭＳ 明朝" panose="02020609040205080304" pitchFamily="17" charset="-128"/>
              <a:ea typeface="ＭＳ 明朝" panose="02020609040205080304" pitchFamily="17" charset="-128"/>
            </a:endParaRPr>
          </a:p>
        </p:txBody>
      </p:sp>
      <p:sp>
        <p:nvSpPr>
          <p:cNvPr id="6" name="Text 3"/>
          <p:cNvSpPr/>
          <p:nvPr/>
        </p:nvSpPr>
        <p:spPr>
          <a:xfrm>
            <a:off x="514317" y="2895864"/>
            <a:ext cx="5118100" cy="355600"/>
          </a:xfrm>
          <a:prstGeom prst="rect">
            <a:avLst/>
          </a:prstGeom>
          <a:noFill/>
          <a:ln/>
        </p:spPr>
        <p:txBody>
          <a:bodyPr wrap="square" lIns="0" tIns="0" rIns="0" bIns="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目標: </a:t>
            </a:r>
            <a:r>
              <a:rPr lang="en-US" sz="1800" b="1" dirty="0">
                <a:solidFill>
                  <a:srgbClr val="678BC7"/>
                </a:solidFill>
                <a:latin typeface="ＭＳ 明朝" panose="02020609040205080304" pitchFamily="17" charset="-128"/>
                <a:ea typeface="ＭＳ 明朝" panose="02020609040205080304" pitchFamily="17" charset="-128"/>
                <a:cs typeface="Noto Sans SC" pitchFamily="34" charset="-120"/>
              </a:rPr>
              <a:t>10件 / 月</a:t>
            </a:r>
            <a:endParaRPr lang="en-US" sz="1600" dirty="0">
              <a:latin typeface="ＭＳ 明朝" panose="02020609040205080304" pitchFamily="17" charset="-128"/>
              <a:ea typeface="ＭＳ 明朝" panose="02020609040205080304" pitchFamily="17" charset="-128"/>
            </a:endParaRPr>
          </a:p>
        </p:txBody>
      </p:sp>
      <p:sp>
        <p:nvSpPr>
          <p:cNvPr id="7" name="Shape 4"/>
          <p:cNvSpPr/>
          <p:nvPr/>
        </p:nvSpPr>
        <p:spPr>
          <a:xfrm>
            <a:off x="558767" y="3454301"/>
            <a:ext cx="406400" cy="406400"/>
          </a:xfrm>
          <a:custGeom>
            <a:avLst/>
            <a:gdLst/>
            <a:ahLst/>
            <a:cxnLst/>
            <a:rect l="l" t="t" r="r" b="b"/>
            <a:pathLst>
              <a:path w="406400" h="406400">
                <a:moveTo>
                  <a:pt x="203200" y="0"/>
                </a:moveTo>
                <a:lnTo>
                  <a:pt x="203200" y="0"/>
                </a:lnTo>
                <a:cubicBezTo>
                  <a:pt x="315349" y="0"/>
                  <a:pt x="406400" y="91051"/>
                  <a:pt x="406400" y="203200"/>
                </a:cubicBezTo>
                <a:lnTo>
                  <a:pt x="406400" y="203200"/>
                </a:lnTo>
                <a:cubicBezTo>
                  <a:pt x="406400" y="315349"/>
                  <a:pt x="315349" y="406400"/>
                  <a:pt x="203200" y="406400"/>
                </a:cubicBezTo>
                <a:lnTo>
                  <a:pt x="203200" y="406400"/>
                </a:lnTo>
                <a:cubicBezTo>
                  <a:pt x="91051" y="406400"/>
                  <a:pt x="0" y="315349"/>
                  <a:pt x="0" y="203200"/>
                </a:cubicBezTo>
                <a:lnTo>
                  <a:pt x="0" y="203200"/>
                </a:lnTo>
                <a:cubicBezTo>
                  <a:pt x="0" y="91051"/>
                  <a:pt x="91051" y="0"/>
                  <a:pt x="203200" y="0"/>
                </a:cubicBezTo>
                <a:close/>
              </a:path>
            </a:pathLst>
          </a:custGeom>
          <a:solidFill>
            <a:srgbClr val="3C5A85"/>
          </a:solidFill>
          <a:ln/>
        </p:spPr>
      </p:sp>
      <p:sp>
        <p:nvSpPr>
          <p:cNvPr id="8" name="Text 5"/>
          <p:cNvSpPr/>
          <p:nvPr/>
        </p:nvSpPr>
        <p:spPr>
          <a:xfrm>
            <a:off x="507967" y="3454301"/>
            <a:ext cx="508000" cy="406400"/>
          </a:xfrm>
          <a:prstGeom prst="rect">
            <a:avLst/>
          </a:prstGeom>
          <a:noFill/>
          <a:ln/>
        </p:spPr>
        <p:txBody>
          <a:bodyPr wrap="square" lIns="0" tIns="0" rIns="0" bIns="0" rtlCol="0" anchor="ctr"/>
          <a:lstStyle/>
          <a:p>
            <a:pPr algn="ctr">
              <a:lnSpc>
                <a:spcPct val="130000"/>
              </a:lnSpc>
            </a:pPr>
            <a:r>
              <a:rPr lang="en-US" sz="1600" b="1" dirty="0">
                <a:solidFill>
                  <a:srgbClr val="FFFFFF"/>
                </a:solidFill>
                <a:latin typeface="ＭＳ 明朝" panose="02020609040205080304" pitchFamily="17" charset="-128"/>
                <a:ea typeface="ＭＳ 明朝" panose="02020609040205080304" pitchFamily="17" charset="-128"/>
                <a:cs typeface="Noto Sans SC" pitchFamily="34" charset="-120"/>
              </a:rPr>
              <a:t>A</a:t>
            </a:r>
            <a:endParaRPr lang="en-US" sz="1600" dirty="0">
              <a:latin typeface="ＭＳ 明朝" panose="02020609040205080304" pitchFamily="17" charset="-128"/>
              <a:ea typeface="ＭＳ 明朝" panose="02020609040205080304" pitchFamily="17" charset="-128"/>
            </a:endParaRPr>
          </a:p>
        </p:txBody>
      </p:sp>
      <p:sp>
        <p:nvSpPr>
          <p:cNvPr id="9" name="Text 6"/>
          <p:cNvSpPr/>
          <p:nvPr/>
        </p:nvSpPr>
        <p:spPr>
          <a:xfrm>
            <a:off x="1117368" y="3505067"/>
            <a:ext cx="9525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12件以上</a:t>
            </a:r>
            <a:endParaRPr lang="en-US" sz="1600" dirty="0">
              <a:latin typeface="ＭＳ 明朝" panose="02020609040205080304" pitchFamily="17" charset="-128"/>
              <a:ea typeface="ＭＳ 明朝" panose="02020609040205080304" pitchFamily="17" charset="-128"/>
            </a:endParaRPr>
          </a:p>
        </p:txBody>
      </p:sp>
      <p:sp>
        <p:nvSpPr>
          <p:cNvPr id="10" name="Shape 7"/>
          <p:cNvSpPr/>
          <p:nvPr/>
        </p:nvSpPr>
        <p:spPr>
          <a:xfrm>
            <a:off x="558767" y="3962136"/>
            <a:ext cx="406400" cy="406400"/>
          </a:xfrm>
          <a:custGeom>
            <a:avLst/>
            <a:gdLst/>
            <a:ahLst/>
            <a:cxnLst/>
            <a:rect l="l" t="t" r="r" b="b"/>
            <a:pathLst>
              <a:path w="406400" h="406400">
                <a:moveTo>
                  <a:pt x="203200" y="0"/>
                </a:moveTo>
                <a:lnTo>
                  <a:pt x="203200" y="0"/>
                </a:lnTo>
                <a:cubicBezTo>
                  <a:pt x="315349" y="0"/>
                  <a:pt x="406400" y="91051"/>
                  <a:pt x="406400" y="203200"/>
                </a:cubicBezTo>
                <a:lnTo>
                  <a:pt x="406400" y="203200"/>
                </a:lnTo>
                <a:cubicBezTo>
                  <a:pt x="406400" y="315349"/>
                  <a:pt x="315349" y="406400"/>
                  <a:pt x="203200" y="406400"/>
                </a:cubicBezTo>
                <a:lnTo>
                  <a:pt x="203200" y="406400"/>
                </a:lnTo>
                <a:cubicBezTo>
                  <a:pt x="91051" y="406400"/>
                  <a:pt x="0" y="315349"/>
                  <a:pt x="0" y="203200"/>
                </a:cubicBezTo>
                <a:lnTo>
                  <a:pt x="0" y="203200"/>
                </a:lnTo>
                <a:cubicBezTo>
                  <a:pt x="0" y="91051"/>
                  <a:pt x="91051" y="0"/>
                  <a:pt x="203200" y="0"/>
                </a:cubicBezTo>
                <a:close/>
              </a:path>
            </a:pathLst>
          </a:custGeom>
          <a:solidFill>
            <a:srgbClr val="9AB3D4"/>
          </a:solidFill>
          <a:ln/>
        </p:spPr>
      </p:sp>
      <p:sp>
        <p:nvSpPr>
          <p:cNvPr id="11" name="Text 8"/>
          <p:cNvSpPr/>
          <p:nvPr/>
        </p:nvSpPr>
        <p:spPr>
          <a:xfrm>
            <a:off x="507967" y="3962136"/>
            <a:ext cx="508000" cy="406400"/>
          </a:xfrm>
          <a:prstGeom prst="rect">
            <a:avLst/>
          </a:prstGeom>
          <a:noFill/>
          <a:ln/>
        </p:spPr>
        <p:txBody>
          <a:bodyPr wrap="square" lIns="0" tIns="0" rIns="0" bIns="0" rtlCol="0" anchor="ctr"/>
          <a:lstStyle/>
          <a:p>
            <a:pPr algn="ctr">
              <a:lnSpc>
                <a:spcPct val="130000"/>
              </a:lnSpc>
            </a:pPr>
            <a:r>
              <a:rPr lang="en-US" sz="1600" b="1" dirty="0">
                <a:solidFill>
                  <a:srgbClr val="FFFFFF"/>
                </a:solidFill>
                <a:latin typeface="ＭＳ 明朝" panose="02020609040205080304" pitchFamily="17" charset="-128"/>
                <a:ea typeface="ＭＳ 明朝" panose="02020609040205080304" pitchFamily="17" charset="-128"/>
                <a:cs typeface="Noto Sans SC" pitchFamily="34" charset="-120"/>
              </a:rPr>
              <a:t>B</a:t>
            </a:r>
            <a:endParaRPr lang="en-US" sz="1600" dirty="0">
              <a:latin typeface="ＭＳ 明朝" panose="02020609040205080304" pitchFamily="17" charset="-128"/>
              <a:ea typeface="ＭＳ 明朝" panose="02020609040205080304" pitchFamily="17" charset="-128"/>
            </a:endParaRPr>
          </a:p>
        </p:txBody>
      </p:sp>
      <p:sp>
        <p:nvSpPr>
          <p:cNvPr id="12" name="Text 9"/>
          <p:cNvSpPr/>
          <p:nvPr/>
        </p:nvSpPr>
        <p:spPr>
          <a:xfrm>
            <a:off x="1117368" y="4012902"/>
            <a:ext cx="9906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10～11件</a:t>
            </a:r>
            <a:endParaRPr lang="en-US" sz="1600" dirty="0">
              <a:latin typeface="ＭＳ 明朝" panose="02020609040205080304" pitchFamily="17" charset="-128"/>
              <a:ea typeface="ＭＳ 明朝" panose="02020609040205080304" pitchFamily="17" charset="-128"/>
            </a:endParaRPr>
          </a:p>
        </p:txBody>
      </p:sp>
      <p:sp>
        <p:nvSpPr>
          <p:cNvPr id="13" name="Shape 10"/>
          <p:cNvSpPr/>
          <p:nvPr/>
        </p:nvSpPr>
        <p:spPr>
          <a:xfrm>
            <a:off x="558767" y="4469969"/>
            <a:ext cx="406400" cy="406400"/>
          </a:xfrm>
          <a:custGeom>
            <a:avLst/>
            <a:gdLst/>
            <a:ahLst/>
            <a:cxnLst/>
            <a:rect l="l" t="t" r="r" b="b"/>
            <a:pathLst>
              <a:path w="406400" h="406400">
                <a:moveTo>
                  <a:pt x="203200" y="0"/>
                </a:moveTo>
                <a:lnTo>
                  <a:pt x="203200" y="0"/>
                </a:lnTo>
                <a:cubicBezTo>
                  <a:pt x="315349" y="0"/>
                  <a:pt x="406400" y="91051"/>
                  <a:pt x="406400" y="203200"/>
                </a:cubicBezTo>
                <a:lnTo>
                  <a:pt x="406400" y="203200"/>
                </a:lnTo>
                <a:cubicBezTo>
                  <a:pt x="406400" y="315349"/>
                  <a:pt x="315349" y="406400"/>
                  <a:pt x="203200" y="406400"/>
                </a:cubicBezTo>
                <a:lnTo>
                  <a:pt x="203200" y="406400"/>
                </a:lnTo>
                <a:cubicBezTo>
                  <a:pt x="91051" y="406400"/>
                  <a:pt x="0" y="315349"/>
                  <a:pt x="0" y="203200"/>
                </a:cubicBezTo>
                <a:lnTo>
                  <a:pt x="0" y="203200"/>
                </a:lnTo>
                <a:cubicBezTo>
                  <a:pt x="0" y="91051"/>
                  <a:pt x="91051" y="0"/>
                  <a:pt x="203200" y="0"/>
                </a:cubicBezTo>
                <a:close/>
              </a:path>
            </a:pathLst>
          </a:custGeom>
          <a:solidFill>
            <a:srgbClr val="9AB3D4">
              <a:alpha val="60000"/>
            </a:srgbClr>
          </a:solidFill>
          <a:ln/>
        </p:spPr>
      </p:sp>
      <p:sp>
        <p:nvSpPr>
          <p:cNvPr id="14" name="Text 11"/>
          <p:cNvSpPr/>
          <p:nvPr/>
        </p:nvSpPr>
        <p:spPr>
          <a:xfrm>
            <a:off x="507967" y="4469969"/>
            <a:ext cx="508000" cy="406400"/>
          </a:xfrm>
          <a:prstGeom prst="rect">
            <a:avLst/>
          </a:prstGeom>
          <a:noFill/>
          <a:ln/>
        </p:spPr>
        <p:txBody>
          <a:bodyPr wrap="square" lIns="0" tIns="0" rIns="0" bIns="0" rtlCol="0" anchor="ctr"/>
          <a:lstStyle/>
          <a:p>
            <a:pPr algn="ctr">
              <a:lnSpc>
                <a:spcPct val="130000"/>
              </a:lnSpc>
            </a:pPr>
            <a:r>
              <a:rPr lang="en-US" sz="1600" b="1" dirty="0">
                <a:solidFill>
                  <a:srgbClr val="FFFFFF"/>
                </a:solidFill>
                <a:latin typeface="ＭＳ 明朝" panose="02020609040205080304" pitchFamily="17" charset="-128"/>
                <a:ea typeface="ＭＳ 明朝" panose="02020609040205080304" pitchFamily="17" charset="-128"/>
                <a:cs typeface="Noto Sans SC" pitchFamily="34" charset="-120"/>
              </a:rPr>
              <a:t>C</a:t>
            </a:r>
            <a:endParaRPr lang="en-US" sz="1600" dirty="0">
              <a:latin typeface="ＭＳ 明朝" panose="02020609040205080304" pitchFamily="17" charset="-128"/>
              <a:ea typeface="ＭＳ 明朝" panose="02020609040205080304" pitchFamily="17" charset="-128"/>
            </a:endParaRPr>
          </a:p>
        </p:txBody>
      </p:sp>
      <p:sp>
        <p:nvSpPr>
          <p:cNvPr id="15" name="Text 12"/>
          <p:cNvSpPr/>
          <p:nvPr/>
        </p:nvSpPr>
        <p:spPr>
          <a:xfrm>
            <a:off x="1117368" y="4520738"/>
            <a:ext cx="7493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8～9件</a:t>
            </a:r>
            <a:endParaRPr lang="en-US" sz="1600" dirty="0">
              <a:latin typeface="ＭＳ 明朝" panose="02020609040205080304" pitchFamily="17" charset="-128"/>
              <a:ea typeface="ＭＳ 明朝" panose="02020609040205080304" pitchFamily="17" charset="-128"/>
            </a:endParaRPr>
          </a:p>
        </p:txBody>
      </p:sp>
      <p:sp>
        <p:nvSpPr>
          <p:cNvPr id="16" name="Shape 13"/>
          <p:cNvSpPr/>
          <p:nvPr/>
        </p:nvSpPr>
        <p:spPr>
          <a:xfrm>
            <a:off x="558767" y="4977805"/>
            <a:ext cx="406400" cy="406400"/>
          </a:xfrm>
          <a:custGeom>
            <a:avLst/>
            <a:gdLst/>
            <a:ahLst/>
            <a:cxnLst/>
            <a:rect l="l" t="t" r="r" b="b"/>
            <a:pathLst>
              <a:path w="406400" h="406400">
                <a:moveTo>
                  <a:pt x="203200" y="0"/>
                </a:moveTo>
                <a:lnTo>
                  <a:pt x="203200" y="0"/>
                </a:lnTo>
                <a:cubicBezTo>
                  <a:pt x="315349" y="0"/>
                  <a:pt x="406400" y="91051"/>
                  <a:pt x="406400" y="203200"/>
                </a:cubicBezTo>
                <a:lnTo>
                  <a:pt x="406400" y="203200"/>
                </a:lnTo>
                <a:cubicBezTo>
                  <a:pt x="406400" y="315349"/>
                  <a:pt x="315349" y="406400"/>
                  <a:pt x="203200" y="406400"/>
                </a:cubicBezTo>
                <a:lnTo>
                  <a:pt x="203200" y="406400"/>
                </a:lnTo>
                <a:cubicBezTo>
                  <a:pt x="91051" y="406400"/>
                  <a:pt x="0" y="315349"/>
                  <a:pt x="0" y="203200"/>
                </a:cubicBezTo>
                <a:lnTo>
                  <a:pt x="0" y="203200"/>
                </a:lnTo>
                <a:cubicBezTo>
                  <a:pt x="0" y="91051"/>
                  <a:pt x="91051" y="0"/>
                  <a:pt x="203200" y="0"/>
                </a:cubicBezTo>
                <a:close/>
              </a:path>
            </a:pathLst>
          </a:custGeom>
          <a:solidFill>
            <a:srgbClr val="9AB3D4">
              <a:alpha val="30196"/>
            </a:srgbClr>
          </a:solidFill>
          <a:ln/>
        </p:spPr>
      </p:sp>
      <p:sp>
        <p:nvSpPr>
          <p:cNvPr id="17" name="Text 14"/>
          <p:cNvSpPr/>
          <p:nvPr/>
        </p:nvSpPr>
        <p:spPr>
          <a:xfrm>
            <a:off x="507967" y="4977805"/>
            <a:ext cx="508000" cy="406400"/>
          </a:xfrm>
          <a:prstGeom prst="rect">
            <a:avLst/>
          </a:prstGeom>
          <a:noFill/>
          <a:ln/>
        </p:spPr>
        <p:txBody>
          <a:bodyPr wrap="square" lIns="0" tIns="0" rIns="0" bIns="0" rtlCol="0" anchor="ctr"/>
          <a:lstStyle/>
          <a:p>
            <a:pPr algn="ctr">
              <a:lnSpc>
                <a:spcPct val="130000"/>
              </a:lnSpc>
            </a:pPr>
            <a:r>
              <a:rPr lang="en-US" sz="1600" b="1" dirty="0">
                <a:solidFill>
                  <a:srgbClr val="FFFFFF"/>
                </a:solidFill>
                <a:latin typeface="ＭＳ 明朝" panose="02020609040205080304" pitchFamily="17" charset="-128"/>
                <a:ea typeface="ＭＳ 明朝" panose="02020609040205080304" pitchFamily="17" charset="-128"/>
                <a:cs typeface="Noto Sans SC" pitchFamily="34" charset="-120"/>
              </a:rPr>
              <a:t>D</a:t>
            </a:r>
            <a:endParaRPr lang="en-US" sz="1600" dirty="0">
              <a:latin typeface="ＭＳ 明朝" panose="02020609040205080304" pitchFamily="17" charset="-128"/>
              <a:ea typeface="ＭＳ 明朝" panose="02020609040205080304" pitchFamily="17" charset="-128"/>
            </a:endParaRPr>
          </a:p>
        </p:txBody>
      </p:sp>
      <p:sp>
        <p:nvSpPr>
          <p:cNvPr id="18" name="Text 15"/>
          <p:cNvSpPr/>
          <p:nvPr/>
        </p:nvSpPr>
        <p:spPr>
          <a:xfrm>
            <a:off x="1117368" y="5028571"/>
            <a:ext cx="8255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7件以下</a:t>
            </a:r>
            <a:endParaRPr lang="en-US" sz="1600" dirty="0">
              <a:latin typeface="ＭＳ 明朝" panose="02020609040205080304" pitchFamily="17" charset="-128"/>
              <a:ea typeface="ＭＳ 明朝" panose="02020609040205080304" pitchFamily="17" charset="-128"/>
            </a:endParaRPr>
          </a:p>
        </p:txBody>
      </p:sp>
      <p:sp>
        <p:nvSpPr>
          <p:cNvPr id="19" name="Shape 16"/>
          <p:cNvSpPr/>
          <p:nvPr/>
        </p:nvSpPr>
        <p:spPr>
          <a:xfrm>
            <a:off x="6299067" y="2032496"/>
            <a:ext cx="5638800" cy="3657600"/>
          </a:xfrm>
          <a:custGeom>
            <a:avLst/>
            <a:gdLst/>
            <a:ahLst/>
            <a:cxnLst/>
            <a:rect l="l" t="t" r="r" b="b"/>
            <a:pathLst>
              <a:path w="5638800" h="3657600">
                <a:moveTo>
                  <a:pt x="101608" y="0"/>
                </a:moveTo>
                <a:lnTo>
                  <a:pt x="5537192" y="0"/>
                </a:lnTo>
                <a:cubicBezTo>
                  <a:pt x="5593308" y="0"/>
                  <a:pt x="5638800" y="45492"/>
                  <a:pt x="5638800" y="101608"/>
                </a:cubicBezTo>
                <a:lnTo>
                  <a:pt x="5638800" y="3555992"/>
                </a:lnTo>
                <a:cubicBezTo>
                  <a:pt x="5638800" y="3612108"/>
                  <a:pt x="5593308" y="3657600"/>
                  <a:pt x="5537192" y="3657600"/>
                </a:cubicBezTo>
                <a:lnTo>
                  <a:pt x="101608" y="3657600"/>
                </a:lnTo>
                <a:cubicBezTo>
                  <a:pt x="45492" y="3657600"/>
                  <a:pt x="0" y="3612108"/>
                  <a:pt x="0" y="3555992"/>
                </a:cubicBezTo>
                <a:lnTo>
                  <a:pt x="0" y="101608"/>
                </a:lnTo>
                <a:cubicBezTo>
                  <a:pt x="0" y="45529"/>
                  <a:pt x="45529" y="0"/>
                  <a:pt x="101608" y="0"/>
                </a:cubicBezTo>
                <a:close/>
              </a:path>
            </a:pathLst>
          </a:custGeom>
          <a:solidFill>
            <a:srgbClr val="9AB3D4">
              <a:alpha val="10196"/>
            </a:srgbClr>
          </a:solidFill>
          <a:ln/>
        </p:spPr>
      </p:sp>
      <p:sp>
        <p:nvSpPr>
          <p:cNvPr id="20" name="Text 17"/>
          <p:cNvSpPr/>
          <p:nvPr/>
        </p:nvSpPr>
        <p:spPr>
          <a:xfrm>
            <a:off x="6540334" y="2337262"/>
            <a:ext cx="5156200" cy="355600"/>
          </a:xfrm>
          <a:prstGeom prst="rect">
            <a:avLst/>
          </a:prstGeom>
          <a:noFill/>
          <a:ln/>
        </p:spPr>
        <p:txBody>
          <a:bodyPr wrap="square" lIns="0" tIns="0" rIns="0" bIns="0" rtlCol="0" anchor="ctr"/>
          <a:lstStyle/>
          <a:p>
            <a:pPr algn="ctr">
              <a:lnSpc>
                <a:spcPct val="120000"/>
              </a:lnSpc>
            </a:pPr>
            <a:r>
              <a:rPr lang="en-US" sz="2000" b="1" dirty="0">
                <a:solidFill>
                  <a:srgbClr val="3C5A85"/>
                </a:solidFill>
                <a:latin typeface="ＭＳ 明朝" panose="02020609040205080304" pitchFamily="17" charset="-128"/>
                <a:ea typeface="ＭＳ 明朝" panose="02020609040205080304" pitchFamily="17" charset="-128"/>
                <a:cs typeface="Noto Sans SC" pitchFamily="34" charset="-120"/>
              </a:rPr>
              <a:t>契約（受注）件数</a:t>
            </a:r>
            <a:endParaRPr lang="en-US" sz="1600" dirty="0">
              <a:latin typeface="ＭＳ 明朝" panose="02020609040205080304" pitchFamily="17" charset="-128"/>
              <a:ea typeface="ＭＳ 明朝" panose="02020609040205080304" pitchFamily="17" charset="-128"/>
            </a:endParaRPr>
          </a:p>
        </p:txBody>
      </p:sp>
      <p:sp>
        <p:nvSpPr>
          <p:cNvPr id="21" name="Text 18"/>
          <p:cNvSpPr/>
          <p:nvPr/>
        </p:nvSpPr>
        <p:spPr>
          <a:xfrm>
            <a:off x="6559384" y="2895864"/>
            <a:ext cx="5118100" cy="355600"/>
          </a:xfrm>
          <a:prstGeom prst="rect">
            <a:avLst/>
          </a:prstGeom>
          <a:noFill/>
          <a:ln/>
        </p:spPr>
        <p:txBody>
          <a:bodyPr wrap="square" lIns="0" tIns="0" rIns="0" bIns="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目標: </a:t>
            </a:r>
            <a:r>
              <a:rPr lang="en-US" sz="1800" b="1" dirty="0">
                <a:solidFill>
                  <a:srgbClr val="678BC7"/>
                </a:solidFill>
                <a:latin typeface="ＭＳ 明朝" panose="02020609040205080304" pitchFamily="17" charset="-128"/>
                <a:ea typeface="ＭＳ 明朝" panose="02020609040205080304" pitchFamily="17" charset="-128"/>
                <a:cs typeface="Noto Sans SC" pitchFamily="34" charset="-120"/>
              </a:rPr>
              <a:t>3件 / 月</a:t>
            </a:r>
            <a:endParaRPr lang="en-US" sz="1600" dirty="0">
              <a:latin typeface="ＭＳ 明朝" panose="02020609040205080304" pitchFamily="17" charset="-128"/>
              <a:ea typeface="ＭＳ 明朝" panose="02020609040205080304" pitchFamily="17" charset="-128"/>
            </a:endParaRPr>
          </a:p>
        </p:txBody>
      </p:sp>
      <p:sp>
        <p:nvSpPr>
          <p:cNvPr id="22" name="Shape 19"/>
          <p:cNvSpPr/>
          <p:nvPr/>
        </p:nvSpPr>
        <p:spPr>
          <a:xfrm>
            <a:off x="6603834" y="3454301"/>
            <a:ext cx="406400" cy="406400"/>
          </a:xfrm>
          <a:custGeom>
            <a:avLst/>
            <a:gdLst/>
            <a:ahLst/>
            <a:cxnLst/>
            <a:rect l="l" t="t" r="r" b="b"/>
            <a:pathLst>
              <a:path w="406400" h="406400">
                <a:moveTo>
                  <a:pt x="203200" y="0"/>
                </a:moveTo>
                <a:lnTo>
                  <a:pt x="203200" y="0"/>
                </a:lnTo>
                <a:cubicBezTo>
                  <a:pt x="315349" y="0"/>
                  <a:pt x="406400" y="91051"/>
                  <a:pt x="406400" y="203200"/>
                </a:cubicBezTo>
                <a:lnTo>
                  <a:pt x="406400" y="203200"/>
                </a:lnTo>
                <a:cubicBezTo>
                  <a:pt x="406400" y="315349"/>
                  <a:pt x="315349" y="406400"/>
                  <a:pt x="203200" y="406400"/>
                </a:cubicBezTo>
                <a:lnTo>
                  <a:pt x="203200" y="406400"/>
                </a:lnTo>
                <a:cubicBezTo>
                  <a:pt x="91051" y="406400"/>
                  <a:pt x="0" y="315349"/>
                  <a:pt x="0" y="203200"/>
                </a:cubicBezTo>
                <a:lnTo>
                  <a:pt x="0" y="203200"/>
                </a:lnTo>
                <a:cubicBezTo>
                  <a:pt x="0" y="91051"/>
                  <a:pt x="91051" y="0"/>
                  <a:pt x="203200" y="0"/>
                </a:cubicBezTo>
                <a:close/>
              </a:path>
            </a:pathLst>
          </a:custGeom>
          <a:solidFill>
            <a:srgbClr val="3C5A85"/>
          </a:solidFill>
          <a:ln/>
        </p:spPr>
      </p:sp>
      <p:sp>
        <p:nvSpPr>
          <p:cNvPr id="23" name="Text 20"/>
          <p:cNvSpPr/>
          <p:nvPr/>
        </p:nvSpPr>
        <p:spPr>
          <a:xfrm>
            <a:off x="6553034" y="3454301"/>
            <a:ext cx="508000" cy="406400"/>
          </a:xfrm>
          <a:prstGeom prst="rect">
            <a:avLst/>
          </a:prstGeom>
          <a:noFill/>
          <a:ln/>
        </p:spPr>
        <p:txBody>
          <a:bodyPr wrap="square" lIns="0" tIns="0" rIns="0" bIns="0" rtlCol="0" anchor="ctr"/>
          <a:lstStyle/>
          <a:p>
            <a:pPr algn="ctr">
              <a:lnSpc>
                <a:spcPct val="130000"/>
              </a:lnSpc>
            </a:pPr>
            <a:r>
              <a:rPr lang="en-US" sz="1600" b="1" dirty="0">
                <a:solidFill>
                  <a:srgbClr val="FFFFFF"/>
                </a:solidFill>
                <a:latin typeface="ＭＳ 明朝" panose="02020609040205080304" pitchFamily="17" charset="-128"/>
                <a:ea typeface="ＭＳ 明朝" panose="02020609040205080304" pitchFamily="17" charset="-128"/>
                <a:cs typeface="Noto Sans SC" pitchFamily="34" charset="-120"/>
              </a:rPr>
              <a:t>A</a:t>
            </a:r>
            <a:endParaRPr lang="en-US" sz="1600" dirty="0">
              <a:latin typeface="ＭＳ 明朝" panose="02020609040205080304" pitchFamily="17" charset="-128"/>
              <a:ea typeface="ＭＳ 明朝" panose="02020609040205080304" pitchFamily="17" charset="-128"/>
            </a:endParaRPr>
          </a:p>
        </p:txBody>
      </p:sp>
      <p:sp>
        <p:nvSpPr>
          <p:cNvPr id="24" name="Text 21"/>
          <p:cNvSpPr/>
          <p:nvPr/>
        </p:nvSpPr>
        <p:spPr>
          <a:xfrm>
            <a:off x="7162436" y="3505067"/>
            <a:ext cx="8255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4件以上</a:t>
            </a:r>
            <a:endParaRPr lang="en-US" sz="1600" dirty="0">
              <a:latin typeface="ＭＳ 明朝" panose="02020609040205080304" pitchFamily="17" charset="-128"/>
              <a:ea typeface="ＭＳ 明朝" panose="02020609040205080304" pitchFamily="17" charset="-128"/>
            </a:endParaRPr>
          </a:p>
        </p:txBody>
      </p:sp>
      <p:sp>
        <p:nvSpPr>
          <p:cNvPr id="25" name="Shape 22"/>
          <p:cNvSpPr/>
          <p:nvPr/>
        </p:nvSpPr>
        <p:spPr>
          <a:xfrm>
            <a:off x="6603834" y="3962136"/>
            <a:ext cx="406400" cy="406400"/>
          </a:xfrm>
          <a:custGeom>
            <a:avLst/>
            <a:gdLst/>
            <a:ahLst/>
            <a:cxnLst/>
            <a:rect l="l" t="t" r="r" b="b"/>
            <a:pathLst>
              <a:path w="406400" h="406400">
                <a:moveTo>
                  <a:pt x="203200" y="0"/>
                </a:moveTo>
                <a:lnTo>
                  <a:pt x="203200" y="0"/>
                </a:lnTo>
                <a:cubicBezTo>
                  <a:pt x="315349" y="0"/>
                  <a:pt x="406400" y="91051"/>
                  <a:pt x="406400" y="203200"/>
                </a:cubicBezTo>
                <a:lnTo>
                  <a:pt x="406400" y="203200"/>
                </a:lnTo>
                <a:cubicBezTo>
                  <a:pt x="406400" y="315349"/>
                  <a:pt x="315349" y="406400"/>
                  <a:pt x="203200" y="406400"/>
                </a:cubicBezTo>
                <a:lnTo>
                  <a:pt x="203200" y="406400"/>
                </a:lnTo>
                <a:cubicBezTo>
                  <a:pt x="91051" y="406400"/>
                  <a:pt x="0" y="315349"/>
                  <a:pt x="0" y="203200"/>
                </a:cubicBezTo>
                <a:lnTo>
                  <a:pt x="0" y="203200"/>
                </a:lnTo>
                <a:cubicBezTo>
                  <a:pt x="0" y="91051"/>
                  <a:pt x="91051" y="0"/>
                  <a:pt x="203200" y="0"/>
                </a:cubicBezTo>
                <a:close/>
              </a:path>
            </a:pathLst>
          </a:custGeom>
          <a:solidFill>
            <a:srgbClr val="9AB3D4"/>
          </a:solidFill>
          <a:ln/>
        </p:spPr>
      </p:sp>
      <p:sp>
        <p:nvSpPr>
          <p:cNvPr id="26" name="Text 23"/>
          <p:cNvSpPr/>
          <p:nvPr/>
        </p:nvSpPr>
        <p:spPr>
          <a:xfrm>
            <a:off x="6553034" y="3962136"/>
            <a:ext cx="508000" cy="406400"/>
          </a:xfrm>
          <a:prstGeom prst="rect">
            <a:avLst/>
          </a:prstGeom>
          <a:noFill/>
          <a:ln/>
        </p:spPr>
        <p:txBody>
          <a:bodyPr wrap="square" lIns="0" tIns="0" rIns="0" bIns="0" rtlCol="0" anchor="ctr"/>
          <a:lstStyle/>
          <a:p>
            <a:pPr algn="ctr">
              <a:lnSpc>
                <a:spcPct val="130000"/>
              </a:lnSpc>
            </a:pPr>
            <a:r>
              <a:rPr lang="en-US" sz="1600" b="1" dirty="0">
                <a:solidFill>
                  <a:srgbClr val="FFFFFF"/>
                </a:solidFill>
                <a:latin typeface="ＭＳ 明朝" panose="02020609040205080304" pitchFamily="17" charset="-128"/>
                <a:ea typeface="ＭＳ 明朝" panose="02020609040205080304" pitchFamily="17" charset="-128"/>
                <a:cs typeface="Noto Sans SC" pitchFamily="34" charset="-120"/>
              </a:rPr>
              <a:t>B</a:t>
            </a:r>
            <a:endParaRPr lang="en-US" sz="1600" dirty="0">
              <a:latin typeface="ＭＳ 明朝" panose="02020609040205080304" pitchFamily="17" charset="-128"/>
              <a:ea typeface="ＭＳ 明朝" panose="02020609040205080304" pitchFamily="17" charset="-128"/>
            </a:endParaRPr>
          </a:p>
        </p:txBody>
      </p:sp>
      <p:sp>
        <p:nvSpPr>
          <p:cNvPr id="27" name="Text 24"/>
          <p:cNvSpPr/>
          <p:nvPr/>
        </p:nvSpPr>
        <p:spPr>
          <a:xfrm>
            <a:off x="7162436" y="4012902"/>
            <a:ext cx="4191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3件</a:t>
            </a:r>
            <a:endParaRPr lang="en-US" sz="1600" dirty="0">
              <a:latin typeface="ＭＳ 明朝" panose="02020609040205080304" pitchFamily="17" charset="-128"/>
              <a:ea typeface="ＭＳ 明朝" panose="02020609040205080304" pitchFamily="17" charset="-128"/>
            </a:endParaRPr>
          </a:p>
        </p:txBody>
      </p:sp>
      <p:sp>
        <p:nvSpPr>
          <p:cNvPr id="28" name="Shape 25"/>
          <p:cNvSpPr/>
          <p:nvPr/>
        </p:nvSpPr>
        <p:spPr>
          <a:xfrm>
            <a:off x="6603834" y="4469969"/>
            <a:ext cx="406400" cy="406400"/>
          </a:xfrm>
          <a:custGeom>
            <a:avLst/>
            <a:gdLst/>
            <a:ahLst/>
            <a:cxnLst/>
            <a:rect l="l" t="t" r="r" b="b"/>
            <a:pathLst>
              <a:path w="406400" h="406400">
                <a:moveTo>
                  <a:pt x="203200" y="0"/>
                </a:moveTo>
                <a:lnTo>
                  <a:pt x="203200" y="0"/>
                </a:lnTo>
                <a:cubicBezTo>
                  <a:pt x="315349" y="0"/>
                  <a:pt x="406400" y="91051"/>
                  <a:pt x="406400" y="203200"/>
                </a:cubicBezTo>
                <a:lnTo>
                  <a:pt x="406400" y="203200"/>
                </a:lnTo>
                <a:cubicBezTo>
                  <a:pt x="406400" y="315349"/>
                  <a:pt x="315349" y="406400"/>
                  <a:pt x="203200" y="406400"/>
                </a:cubicBezTo>
                <a:lnTo>
                  <a:pt x="203200" y="406400"/>
                </a:lnTo>
                <a:cubicBezTo>
                  <a:pt x="91051" y="406400"/>
                  <a:pt x="0" y="315349"/>
                  <a:pt x="0" y="203200"/>
                </a:cubicBezTo>
                <a:lnTo>
                  <a:pt x="0" y="203200"/>
                </a:lnTo>
                <a:cubicBezTo>
                  <a:pt x="0" y="91051"/>
                  <a:pt x="91051" y="0"/>
                  <a:pt x="203200" y="0"/>
                </a:cubicBezTo>
                <a:close/>
              </a:path>
            </a:pathLst>
          </a:custGeom>
          <a:solidFill>
            <a:srgbClr val="9AB3D4">
              <a:alpha val="60000"/>
            </a:srgbClr>
          </a:solidFill>
          <a:ln/>
        </p:spPr>
      </p:sp>
      <p:sp>
        <p:nvSpPr>
          <p:cNvPr id="29" name="Text 26"/>
          <p:cNvSpPr/>
          <p:nvPr/>
        </p:nvSpPr>
        <p:spPr>
          <a:xfrm>
            <a:off x="6553034" y="4469969"/>
            <a:ext cx="508000" cy="406400"/>
          </a:xfrm>
          <a:prstGeom prst="rect">
            <a:avLst/>
          </a:prstGeom>
          <a:noFill/>
          <a:ln/>
        </p:spPr>
        <p:txBody>
          <a:bodyPr wrap="square" lIns="0" tIns="0" rIns="0" bIns="0" rtlCol="0" anchor="ctr"/>
          <a:lstStyle/>
          <a:p>
            <a:pPr algn="ctr">
              <a:lnSpc>
                <a:spcPct val="130000"/>
              </a:lnSpc>
            </a:pPr>
            <a:r>
              <a:rPr lang="en-US" sz="1600" b="1" dirty="0">
                <a:solidFill>
                  <a:srgbClr val="FFFFFF"/>
                </a:solidFill>
                <a:latin typeface="ＭＳ 明朝" panose="02020609040205080304" pitchFamily="17" charset="-128"/>
                <a:ea typeface="ＭＳ 明朝" panose="02020609040205080304" pitchFamily="17" charset="-128"/>
                <a:cs typeface="Noto Sans SC" pitchFamily="34" charset="-120"/>
              </a:rPr>
              <a:t>C</a:t>
            </a:r>
            <a:endParaRPr lang="en-US" sz="1600" dirty="0">
              <a:latin typeface="ＭＳ 明朝" panose="02020609040205080304" pitchFamily="17" charset="-128"/>
              <a:ea typeface="ＭＳ 明朝" panose="02020609040205080304" pitchFamily="17" charset="-128"/>
            </a:endParaRPr>
          </a:p>
        </p:txBody>
      </p:sp>
      <p:sp>
        <p:nvSpPr>
          <p:cNvPr id="30" name="Text 27"/>
          <p:cNvSpPr/>
          <p:nvPr/>
        </p:nvSpPr>
        <p:spPr>
          <a:xfrm>
            <a:off x="7162436" y="4520738"/>
            <a:ext cx="4191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2件</a:t>
            </a:r>
            <a:endParaRPr lang="en-US" sz="1600" dirty="0">
              <a:latin typeface="ＭＳ 明朝" panose="02020609040205080304" pitchFamily="17" charset="-128"/>
              <a:ea typeface="ＭＳ 明朝" panose="02020609040205080304" pitchFamily="17" charset="-128"/>
            </a:endParaRPr>
          </a:p>
        </p:txBody>
      </p:sp>
      <p:sp>
        <p:nvSpPr>
          <p:cNvPr id="31" name="Shape 28"/>
          <p:cNvSpPr/>
          <p:nvPr/>
        </p:nvSpPr>
        <p:spPr>
          <a:xfrm>
            <a:off x="6603834" y="4977805"/>
            <a:ext cx="406400" cy="406400"/>
          </a:xfrm>
          <a:custGeom>
            <a:avLst/>
            <a:gdLst/>
            <a:ahLst/>
            <a:cxnLst/>
            <a:rect l="l" t="t" r="r" b="b"/>
            <a:pathLst>
              <a:path w="406400" h="406400">
                <a:moveTo>
                  <a:pt x="203200" y="0"/>
                </a:moveTo>
                <a:lnTo>
                  <a:pt x="203200" y="0"/>
                </a:lnTo>
                <a:cubicBezTo>
                  <a:pt x="315349" y="0"/>
                  <a:pt x="406400" y="91051"/>
                  <a:pt x="406400" y="203200"/>
                </a:cubicBezTo>
                <a:lnTo>
                  <a:pt x="406400" y="203200"/>
                </a:lnTo>
                <a:cubicBezTo>
                  <a:pt x="406400" y="315349"/>
                  <a:pt x="315349" y="406400"/>
                  <a:pt x="203200" y="406400"/>
                </a:cubicBezTo>
                <a:lnTo>
                  <a:pt x="203200" y="406400"/>
                </a:lnTo>
                <a:cubicBezTo>
                  <a:pt x="91051" y="406400"/>
                  <a:pt x="0" y="315349"/>
                  <a:pt x="0" y="203200"/>
                </a:cubicBezTo>
                <a:lnTo>
                  <a:pt x="0" y="203200"/>
                </a:lnTo>
                <a:cubicBezTo>
                  <a:pt x="0" y="91051"/>
                  <a:pt x="91051" y="0"/>
                  <a:pt x="203200" y="0"/>
                </a:cubicBezTo>
                <a:close/>
              </a:path>
            </a:pathLst>
          </a:custGeom>
          <a:solidFill>
            <a:srgbClr val="9AB3D4">
              <a:alpha val="30196"/>
            </a:srgbClr>
          </a:solidFill>
          <a:ln/>
        </p:spPr>
      </p:sp>
      <p:sp>
        <p:nvSpPr>
          <p:cNvPr id="32" name="Text 29"/>
          <p:cNvSpPr/>
          <p:nvPr/>
        </p:nvSpPr>
        <p:spPr>
          <a:xfrm>
            <a:off x="6553034" y="4977805"/>
            <a:ext cx="508000" cy="406400"/>
          </a:xfrm>
          <a:prstGeom prst="rect">
            <a:avLst/>
          </a:prstGeom>
          <a:noFill/>
          <a:ln/>
        </p:spPr>
        <p:txBody>
          <a:bodyPr wrap="square" lIns="0" tIns="0" rIns="0" bIns="0" rtlCol="0" anchor="ctr"/>
          <a:lstStyle/>
          <a:p>
            <a:pPr algn="ctr">
              <a:lnSpc>
                <a:spcPct val="130000"/>
              </a:lnSpc>
            </a:pPr>
            <a:r>
              <a:rPr lang="en-US" sz="1600" b="1" dirty="0">
                <a:solidFill>
                  <a:srgbClr val="FFFFFF"/>
                </a:solidFill>
                <a:latin typeface="ＭＳ 明朝" panose="02020609040205080304" pitchFamily="17" charset="-128"/>
                <a:ea typeface="ＭＳ 明朝" panose="02020609040205080304" pitchFamily="17" charset="-128"/>
                <a:cs typeface="Noto Sans SC" pitchFamily="34" charset="-120"/>
              </a:rPr>
              <a:t>D</a:t>
            </a:r>
            <a:endParaRPr lang="en-US" sz="1600" dirty="0">
              <a:latin typeface="ＭＳ 明朝" panose="02020609040205080304" pitchFamily="17" charset="-128"/>
              <a:ea typeface="ＭＳ 明朝" panose="02020609040205080304" pitchFamily="17" charset="-128"/>
            </a:endParaRPr>
          </a:p>
        </p:txBody>
      </p:sp>
      <p:sp>
        <p:nvSpPr>
          <p:cNvPr id="33" name="Text 30"/>
          <p:cNvSpPr/>
          <p:nvPr/>
        </p:nvSpPr>
        <p:spPr>
          <a:xfrm>
            <a:off x="7162436" y="5028571"/>
            <a:ext cx="8255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1件以下</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name="Slide 11">
    <p:bg>
      <p:bgPr>
        <a:gradFill flip="none" rotWithShape="0">
          <a:gsLst>
            <a:gs pos="0">
              <a:srgbClr val="94B9FF">
                <a:alpha val="0"/>
              </a:srgbClr>
            </a:gs>
            <a:gs pos="9000">
              <a:srgbClr val="94B9FF">
                <a:alpha val="0"/>
              </a:srgbClr>
            </a:gs>
            <a:gs pos="40000">
              <a:srgbClr val="94B9FF">
                <a:alpha val="11000"/>
              </a:srgbClr>
            </a:gs>
            <a:gs pos="63000">
              <a:srgbClr val="94B9FF">
                <a:alpha val="9000"/>
              </a:srgbClr>
            </a:gs>
            <a:gs pos="84000">
              <a:srgbClr val="94B9FF">
                <a:alpha val="46000"/>
              </a:srgbClr>
            </a:gs>
            <a:gs pos="100000">
              <a:srgbClr val="94B9FF">
                <a:alpha val="46000"/>
              </a:srgbClr>
            </a:gs>
          </a:gsLst>
          <a:lin ang="600000" scaled="1"/>
        </a:gradFill>
        <a:effectLst/>
      </p:bgPr>
    </p:bg>
    <p:spTree>
      <p:nvGrpSpPr>
        <p:cNvPr id="1" name=""/>
        <p:cNvGrpSpPr/>
        <p:nvPr/>
      </p:nvGrpSpPr>
      <p:grpSpPr>
        <a:xfrm>
          <a:off x="0" y="0"/>
          <a:ext cx="0" cy="0"/>
          <a:chOff x="0" y="0"/>
          <a:chExt cx="0" cy="0"/>
        </a:xfrm>
      </p:grpSpPr>
      <p:pic>
        <p:nvPicPr>
          <p:cNvPr id="2" name="Image 0" descr="https://kimi-img.moonshot.cn/pub/slides/slides_tmpl/image/25-09-04-14:54:56-d2sjfg61bb2p4onbpvpg.png"/>
          <p:cNvPicPr>
            <a:picLocks noChangeAspect="1"/>
          </p:cNvPicPr>
          <p:nvPr/>
        </p:nvPicPr>
        <p:blipFill>
          <a:blip r:embed="rId3"/>
          <a:srcRect l="20060" t="9520" b="9520"/>
          <a:stretch/>
        </p:blipFill>
        <p:spPr>
          <a:xfrm>
            <a:off x="3559810" y="0"/>
            <a:ext cx="6771640" cy="6858000"/>
          </a:xfrm>
          <a:prstGeom prst="rect">
            <a:avLst/>
          </a:prstGeom>
        </p:spPr>
      </p:pic>
      <p:pic>
        <p:nvPicPr>
          <p:cNvPr id="3" name="Image 1" descr="https://kimi-img.moonshot.cn/pub/slides/slides_tmpl/image/25-09-04-14:54:56-d2sjfg61bb2p4onbpvng.png"/>
          <p:cNvPicPr>
            <a:picLocks noChangeAspect="1"/>
          </p:cNvPicPr>
          <p:nvPr/>
        </p:nvPicPr>
        <p:blipFill>
          <a:blip r:embed="rId4"/>
          <a:stretch>
            <a:fillRect/>
          </a:stretch>
        </p:blipFill>
        <p:spPr>
          <a:xfrm>
            <a:off x="1023620" y="2388552"/>
            <a:ext cx="1600200" cy="1651000"/>
          </a:xfrm>
          <a:prstGeom prst="rect">
            <a:avLst/>
          </a:prstGeom>
        </p:spPr>
      </p:pic>
      <p:sp>
        <p:nvSpPr>
          <p:cNvPr id="4" name="Shape 0"/>
          <p:cNvSpPr/>
          <p:nvPr/>
        </p:nvSpPr>
        <p:spPr>
          <a:xfrm>
            <a:off x="1504315" y="2848610"/>
            <a:ext cx="1320165" cy="1334770"/>
          </a:xfrm>
          <a:prstGeom prst="ellipse">
            <a:avLst/>
          </a:prstGeom>
          <a:solidFill>
            <a:srgbClr val="FFFFFF"/>
          </a:solidFill>
          <a:ln/>
        </p:spPr>
      </p:sp>
      <p:sp>
        <p:nvSpPr>
          <p:cNvPr id="5" name="Text 1"/>
          <p:cNvSpPr/>
          <p:nvPr/>
        </p:nvSpPr>
        <p:spPr>
          <a:xfrm>
            <a:off x="1504315" y="284861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6" name="Shape 2"/>
          <p:cNvSpPr/>
          <p:nvPr/>
        </p:nvSpPr>
        <p:spPr>
          <a:xfrm>
            <a:off x="1509395" y="2843530"/>
            <a:ext cx="1320165" cy="1334770"/>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a:effectLst>
            <a:outerShdw blurRad="304800" dist="184847" dir="2700000" algn="bl" rotWithShape="0">
              <a:srgbClr val="2E54A1">
                <a:alpha val="23922"/>
              </a:srgbClr>
            </a:outerShdw>
          </a:effectLst>
        </p:spPr>
      </p:sp>
      <p:sp>
        <p:nvSpPr>
          <p:cNvPr id="7" name="Text 3"/>
          <p:cNvSpPr/>
          <p:nvPr/>
        </p:nvSpPr>
        <p:spPr>
          <a:xfrm>
            <a:off x="1509395" y="284353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8" name="Text 4"/>
          <p:cNvSpPr/>
          <p:nvPr/>
        </p:nvSpPr>
        <p:spPr>
          <a:xfrm>
            <a:off x="1504315" y="3018790"/>
            <a:ext cx="1320165" cy="993140"/>
          </a:xfrm>
          <a:prstGeom prst="rect">
            <a:avLst/>
          </a:prstGeom>
          <a:noFill/>
          <a:ln/>
        </p:spPr>
        <p:txBody>
          <a:bodyPr wrap="square" lIns="91440" tIns="45720" rIns="91440" bIns="45720" rtlCol="0" anchor="ctr"/>
          <a:lstStyle/>
          <a:p>
            <a:pPr algn="ctr">
              <a:lnSpc>
                <a:spcPct val="100000"/>
              </a:lnSpc>
            </a:pPr>
            <a:r>
              <a:rPr lang="en-US" sz="4800" b="1" dirty="0">
                <a:solidFill>
                  <a:srgbClr val="FFFFFF"/>
                </a:solidFill>
                <a:latin typeface="ＭＳ 明朝" panose="02020609040205080304" pitchFamily="17" charset="-128"/>
                <a:ea typeface="ＭＳ 明朝" panose="02020609040205080304" pitchFamily="17" charset="-128"/>
                <a:cs typeface="Arial Black" pitchFamily="34" charset="-120"/>
              </a:rPr>
              <a:t>04</a:t>
            </a:r>
            <a:endParaRPr lang="en-US" sz="1600" dirty="0">
              <a:latin typeface="ＭＳ 明朝" panose="02020609040205080304" pitchFamily="17" charset="-128"/>
              <a:ea typeface="ＭＳ 明朝" panose="02020609040205080304" pitchFamily="17" charset="-128"/>
            </a:endParaRPr>
          </a:p>
        </p:txBody>
      </p:sp>
      <p:sp>
        <p:nvSpPr>
          <p:cNvPr id="9" name="Text 5"/>
          <p:cNvSpPr/>
          <p:nvPr/>
        </p:nvSpPr>
        <p:spPr>
          <a:xfrm>
            <a:off x="3142615" y="3230880"/>
            <a:ext cx="8497570" cy="706755"/>
          </a:xfrm>
          <a:prstGeom prst="rect">
            <a:avLst/>
          </a:prstGeom>
          <a:noFill/>
          <a:ln/>
        </p:spPr>
        <p:txBody>
          <a:bodyPr wrap="square" lIns="91440" tIns="45720" rIns="91440" bIns="45720" rtlCol="0" anchor="t">
            <a:spAutoFit/>
          </a:bodyPr>
          <a:lstStyle/>
          <a:p>
            <a:pPr>
              <a:lnSpc>
                <a:spcPct val="100000"/>
              </a:lnSpc>
            </a:pPr>
            <a:r>
              <a:rPr lang="en-US" sz="4000" b="1" dirty="0">
                <a:solidFill>
                  <a:srgbClr val="4874CB"/>
                </a:solidFill>
                <a:latin typeface="ＭＳ 明朝" panose="02020609040205080304" pitchFamily="17" charset="-128"/>
                <a:ea typeface="ＭＳ 明朝" panose="02020609040205080304" pitchFamily="17" charset="-128"/>
                <a:cs typeface="MiSans" pitchFamily="34" charset="-120"/>
              </a:rPr>
              <a:t>自社製品開発</a:t>
            </a:r>
            <a:endParaRPr lang="en-US" sz="1600" dirty="0">
              <a:latin typeface="ＭＳ 明朝" panose="02020609040205080304" pitchFamily="17" charset="-128"/>
              <a:ea typeface="ＭＳ 明朝" panose="02020609040205080304" pitchFamily="17" charset="-128"/>
            </a:endParaRPr>
          </a:p>
        </p:txBody>
      </p:sp>
      <p:sp>
        <p:nvSpPr>
          <p:cNvPr id="10" name="Text 6"/>
          <p:cNvSpPr/>
          <p:nvPr/>
        </p:nvSpPr>
        <p:spPr>
          <a:xfrm>
            <a:off x="3142615" y="2295525"/>
            <a:ext cx="8497570" cy="906780"/>
          </a:xfrm>
          <a:prstGeom prst="rect">
            <a:avLst/>
          </a:prstGeom>
          <a:noFill/>
          <a:ln/>
        </p:spPr>
        <p:txBody>
          <a:bodyPr wrap="square" lIns="91440" tIns="45720" rIns="91440" bIns="45720" rtlCol="0" anchor="t"/>
          <a:lstStyle/>
          <a:p>
            <a:pPr>
              <a:lnSpc>
                <a:spcPct val="150000"/>
              </a:lnSpc>
            </a:pPr>
            <a:r>
              <a:rPr lang="en-US" sz="4400" b="1" dirty="0">
                <a:solidFill>
                  <a:srgbClr val="000000"/>
                </a:solidFill>
                <a:latin typeface="ＭＳ 明朝" panose="02020609040205080304" pitchFamily="17" charset="-128"/>
                <a:ea typeface="ＭＳ 明朝" panose="02020609040205080304" pitchFamily="17" charset="-128"/>
                <a:cs typeface="Arial Black" pitchFamily="34" charset="-120"/>
              </a:rPr>
              <a:t>PART 04</a:t>
            </a:r>
            <a:endParaRPr lang="en-US" sz="1600" dirty="0">
              <a:latin typeface="ＭＳ 明朝" panose="02020609040205080304" pitchFamily="17" charset="-128"/>
              <a:ea typeface="ＭＳ 明朝" panose="02020609040205080304" pitchFamily="17" charset="-128"/>
            </a:endParaRPr>
          </a:p>
        </p:txBody>
      </p:sp>
      <p:pic>
        <p:nvPicPr>
          <p:cNvPr id="11" name="Image 2" descr="https://kimi-img.moonshot.cn/pub/slides/slides_tmpl/image/25-09-04-14:54:55-d2sjffu1bb2p4onbpvlg.png"/>
          <p:cNvPicPr>
            <a:picLocks noChangeAspect="1"/>
          </p:cNvPicPr>
          <p:nvPr/>
        </p:nvPicPr>
        <p:blipFill>
          <a:blip r:embed="rId5"/>
          <a:stretch>
            <a:fillRect/>
          </a:stretch>
        </p:blipFill>
        <p:spPr>
          <a:xfrm rot="20460000">
            <a:off x="9391650" y="613410"/>
            <a:ext cx="4236720" cy="1689100"/>
          </a:xfrm>
          <a:prstGeom prst="rect">
            <a:avLst/>
          </a:prstGeom>
        </p:spPr>
      </p:pic>
      <p:sp>
        <p:nvSpPr>
          <p:cNvPr id="12" name="Shape 7"/>
          <p:cNvSpPr/>
          <p:nvPr/>
        </p:nvSpPr>
        <p:spPr>
          <a:xfrm rot="7680000">
            <a:off x="9137650" y="5888355"/>
            <a:ext cx="430530" cy="430530"/>
          </a:xfrm>
          <a:prstGeom prst="ellipse">
            <a:avLst/>
          </a:prstGeom>
          <a:gradFill flip="none" rotWithShape="1">
            <a:gsLst>
              <a:gs pos="0">
                <a:srgbClr val="D1DCF2">
                  <a:alpha val="14000"/>
                </a:srgbClr>
              </a:gs>
              <a:gs pos="22000">
                <a:srgbClr val="6389D3">
                  <a:alpha val="48000"/>
                </a:srgbClr>
              </a:gs>
              <a:gs pos="45000">
                <a:srgbClr val="6389D3">
                  <a:alpha val="83000"/>
                </a:srgbClr>
              </a:gs>
              <a:gs pos="66000">
                <a:srgbClr val="6389D3">
                  <a:alpha val="87000"/>
                </a:srgbClr>
              </a:gs>
              <a:gs pos="100000">
                <a:srgbClr val="6389D3">
                  <a:alpha val="87000"/>
                </a:srgbClr>
              </a:gs>
            </a:gsLst>
            <a:lin ang="5400000" scaled="1"/>
          </a:gradFill>
          <a:ln/>
        </p:spPr>
      </p:sp>
      <p:sp>
        <p:nvSpPr>
          <p:cNvPr id="13" name="Text 8"/>
          <p:cNvSpPr/>
          <p:nvPr/>
        </p:nvSpPr>
        <p:spPr>
          <a:xfrm rot="7680000">
            <a:off x="9137650" y="5888355"/>
            <a:ext cx="430530" cy="4305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4" name="Shape 9"/>
          <p:cNvSpPr/>
          <p:nvPr/>
        </p:nvSpPr>
        <p:spPr>
          <a:xfrm rot="4020000">
            <a:off x="9440545" y="886460"/>
            <a:ext cx="219075" cy="219075"/>
          </a:xfrm>
          <a:prstGeom prst="ellipse">
            <a:avLst/>
          </a:prstGeom>
          <a:gradFill flip="none" rotWithShape="1">
            <a:gsLst>
              <a:gs pos="0">
                <a:srgbClr val="D1DCF2">
                  <a:alpha val="14000"/>
                </a:srgbClr>
              </a:gs>
              <a:gs pos="22000">
                <a:srgbClr val="6389D3">
                  <a:alpha val="42000"/>
                </a:srgbClr>
              </a:gs>
              <a:gs pos="45000">
                <a:srgbClr val="6389D3">
                  <a:alpha val="68000"/>
                </a:srgbClr>
              </a:gs>
              <a:gs pos="66000">
                <a:srgbClr val="6389D3">
                  <a:alpha val="76000"/>
                </a:srgbClr>
              </a:gs>
              <a:gs pos="100000">
                <a:srgbClr val="6389D3">
                  <a:alpha val="76000"/>
                </a:srgbClr>
              </a:gs>
            </a:gsLst>
            <a:lin ang="5400000" scaled="1"/>
          </a:gradFill>
          <a:ln/>
        </p:spPr>
      </p:sp>
      <p:sp>
        <p:nvSpPr>
          <p:cNvPr id="15" name="Text 10"/>
          <p:cNvSpPr/>
          <p:nvPr/>
        </p:nvSpPr>
        <p:spPr>
          <a:xfrm rot="4020000">
            <a:off x="9440545" y="886460"/>
            <a:ext cx="219075" cy="21907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158750" y="2134031"/>
            <a:ext cx="11874500" cy="457200"/>
          </a:xfrm>
          <a:prstGeom prst="rect">
            <a:avLst/>
          </a:prstGeom>
          <a:noFill/>
          <a:ln/>
        </p:spPr>
        <p:txBody>
          <a:bodyPr wrap="square" lIns="0" tIns="0" rIns="0" bIns="0" rtlCol="0" anchor="ctr"/>
          <a:lstStyle/>
          <a:p>
            <a:pPr algn="ct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自社プロダクト開発：概要とスケジュール</a:t>
            </a:r>
            <a:endParaRPr lang="en-US" sz="1600" dirty="0">
              <a:latin typeface="ＭＳ 明朝" panose="02020609040205080304" pitchFamily="17" charset="-128"/>
              <a:ea typeface="ＭＳ 明朝" panose="02020609040205080304" pitchFamily="17" charset="-128"/>
            </a:endParaRPr>
          </a:p>
        </p:txBody>
      </p:sp>
      <p:sp>
        <p:nvSpPr>
          <p:cNvPr id="4" name="Text 1"/>
          <p:cNvSpPr/>
          <p:nvPr/>
        </p:nvSpPr>
        <p:spPr>
          <a:xfrm>
            <a:off x="203200" y="2794164"/>
            <a:ext cx="11785600" cy="304800"/>
          </a:xfrm>
          <a:prstGeom prst="rect">
            <a:avLst/>
          </a:prstGeom>
          <a:noFill/>
          <a:ln/>
        </p:spPr>
        <p:txBody>
          <a:bodyPr wrap="square" lIns="0" tIns="0" rIns="0" bIns="0" rtlCol="0" anchor="ctr"/>
          <a:lstStyle/>
          <a:p>
            <a:pPr algn="ctr">
              <a:lnSpc>
                <a:spcPct val="130000"/>
              </a:lnSpc>
            </a:pP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担当：刘志を中心に、LLMを用いた面接シミュレーション機能を実装した営業支援モジュールを開発。</a:t>
            </a:r>
            <a:endParaRPr lang="en-US" sz="1600" dirty="0">
              <a:latin typeface="ＭＳ 明朝" panose="02020609040205080304" pitchFamily="17" charset="-128"/>
              <a:ea typeface="ＭＳ 明朝" panose="02020609040205080304" pitchFamily="17" charset="-128"/>
            </a:endParaRPr>
          </a:p>
        </p:txBody>
      </p:sp>
      <p:sp>
        <p:nvSpPr>
          <p:cNvPr id="5" name="Shape 2"/>
          <p:cNvSpPr/>
          <p:nvPr/>
        </p:nvSpPr>
        <p:spPr>
          <a:xfrm>
            <a:off x="762000" y="4089217"/>
            <a:ext cx="10668000" cy="50800"/>
          </a:xfrm>
          <a:custGeom>
            <a:avLst/>
            <a:gdLst/>
            <a:ahLst/>
            <a:cxnLst/>
            <a:rect l="l" t="t" r="r" b="b"/>
            <a:pathLst>
              <a:path w="10668000" h="50800">
                <a:moveTo>
                  <a:pt x="0" y="0"/>
                </a:moveTo>
                <a:lnTo>
                  <a:pt x="10668000" y="0"/>
                </a:lnTo>
                <a:lnTo>
                  <a:pt x="10668000" y="50800"/>
                </a:lnTo>
                <a:lnTo>
                  <a:pt x="0" y="50800"/>
                </a:lnTo>
                <a:lnTo>
                  <a:pt x="0" y="0"/>
                </a:lnTo>
                <a:close/>
              </a:path>
            </a:pathLst>
          </a:custGeom>
          <a:solidFill>
            <a:srgbClr val="9AB3D4"/>
          </a:solidFill>
          <a:ln/>
        </p:spPr>
      </p:sp>
      <p:sp>
        <p:nvSpPr>
          <p:cNvPr id="6" name="Shape 3"/>
          <p:cNvSpPr/>
          <p:nvPr/>
        </p:nvSpPr>
        <p:spPr>
          <a:xfrm>
            <a:off x="2387534" y="3505234"/>
            <a:ext cx="215900" cy="215900"/>
          </a:xfrm>
          <a:custGeom>
            <a:avLst/>
            <a:gdLst/>
            <a:ahLst/>
            <a:cxnLst/>
            <a:rect l="l" t="t" r="r" b="b"/>
            <a:pathLst>
              <a:path w="215900" h="215900">
                <a:moveTo>
                  <a:pt x="107950" y="0"/>
                </a:moveTo>
                <a:lnTo>
                  <a:pt x="107950" y="0"/>
                </a:lnTo>
                <a:cubicBezTo>
                  <a:pt x="167529" y="0"/>
                  <a:pt x="215900" y="48371"/>
                  <a:pt x="215900" y="107950"/>
                </a:cubicBezTo>
                <a:lnTo>
                  <a:pt x="215900" y="107950"/>
                </a:lnTo>
                <a:cubicBezTo>
                  <a:pt x="215900" y="167529"/>
                  <a:pt x="167529" y="215900"/>
                  <a:pt x="107950" y="215900"/>
                </a:cubicBezTo>
                <a:lnTo>
                  <a:pt x="107950" y="215900"/>
                </a:lnTo>
                <a:cubicBezTo>
                  <a:pt x="48371" y="215900"/>
                  <a:pt x="0" y="167529"/>
                  <a:pt x="0" y="107950"/>
                </a:cubicBezTo>
                <a:lnTo>
                  <a:pt x="0" y="107950"/>
                </a:lnTo>
                <a:cubicBezTo>
                  <a:pt x="0" y="48371"/>
                  <a:pt x="48371" y="0"/>
                  <a:pt x="107950" y="0"/>
                </a:cubicBezTo>
                <a:close/>
              </a:path>
            </a:pathLst>
          </a:custGeom>
          <a:solidFill>
            <a:srgbClr val="3C5A85"/>
          </a:solidFill>
          <a:ln w="42333">
            <a:solidFill>
              <a:srgbClr val="FFFFFF"/>
            </a:solidFill>
            <a:prstDash val="solid"/>
          </a:ln>
          <a:effectLst>
            <a:outerShdw blurRad="76200" dist="50800" dir="5400000" algn="bl" rotWithShape="0">
              <a:srgbClr val="000000">
                <a:alpha val="10196"/>
              </a:srgbClr>
            </a:outerShdw>
          </a:effectLst>
        </p:spPr>
      </p:sp>
      <p:sp>
        <p:nvSpPr>
          <p:cNvPr id="7" name="Text 4"/>
          <p:cNvSpPr/>
          <p:nvPr/>
        </p:nvSpPr>
        <p:spPr>
          <a:xfrm>
            <a:off x="711200" y="3911535"/>
            <a:ext cx="3657600" cy="304800"/>
          </a:xfrm>
          <a:prstGeom prst="rect">
            <a:avLst/>
          </a:prstGeom>
          <a:noFill/>
          <a:ln/>
        </p:spPr>
        <p:txBody>
          <a:bodyPr wrap="square" lIns="0" tIns="0" rIns="0" bIns="0" rtlCol="0" anchor="ctr"/>
          <a:lstStyle/>
          <a:p>
            <a:pPr algn="ct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2026年5月31日</a:t>
            </a:r>
            <a:endParaRPr lang="en-US" sz="1600" dirty="0">
              <a:latin typeface="ＭＳ 明朝" panose="02020609040205080304" pitchFamily="17" charset="-128"/>
              <a:ea typeface="ＭＳ 明朝" panose="02020609040205080304" pitchFamily="17" charset="-128"/>
            </a:endParaRPr>
          </a:p>
        </p:txBody>
      </p:sp>
      <p:sp>
        <p:nvSpPr>
          <p:cNvPr id="8" name="Shape 5"/>
          <p:cNvSpPr/>
          <p:nvPr/>
        </p:nvSpPr>
        <p:spPr>
          <a:xfrm>
            <a:off x="762000" y="4267067"/>
            <a:ext cx="3556000" cy="457200"/>
          </a:xfrm>
          <a:custGeom>
            <a:avLst/>
            <a:gdLst/>
            <a:ahLst/>
            <a:cxnLst/>
            <a:rect l="l" t="t" r="r" b="b"/>
            <a:pathLst>
              <a:path w="3556000" h="457200">
                <a:moveTo>
                  <a:pt x="76202" y="0"/>
                </a:moveTo>
                <a:lnTo>
                  <a:pt x="3479798" y="0"/>
                </a:lnTo>
                <a:cubicBezTo>
                  <a:pt x="3521883" y="0"/>
                  <a:pt x="3556000" y="34117"/>
                  <a:pt x="3556000" y="76202"/>
                </a:cubicBezTo>
                <a:lnTo>
                  <a:pt x="3556000" y="380998"/>
                </a:lnTo>
                <a:cubicBezTo>
                  <a:pt x="3556000" y="423083"/>
                  <a:pt x="3521883" y="457200"/>
                  <a:pt x="3479798" y="457200"/>
                </a:cubicBezTo>
                <a:lnTo>
                  <a:pt x="76202" y="457200"/>
                </a:lnTo>
                <a:cubicBezTo>
                  <a:pt x="34145" y="457200"/>
                  <a:pt x="0" y="423055"/>
                  <a:pt x="0" y="380998"/>
                </a:cubicBezTo>
                <a:lnTo>
                  <a:pt x="0" y="76202"/>
                </a:lnTo>
                <a:cubicBezTo>
                  <a:pt x="0" y="34145"/>
                  <a:pt x="34145" y="0"/>
                  <a:pt x="76202" y="0"/>
                </a:cubicBezTo>
                <a:close/>
              </a:path>
            </a:pathLst>
          </a:custGeom>
          <a:solidFill>
            <a:srgbClr val="9AB3D4">
              <a:alpha val="20000"/>
            </a:srgbClr>
          </a:solidFill>
          <a:ln/>
        </p:spPr>
      </p:sp>
      <p:sp>
        <p:nvSpPr>
          <p:cNvPr id="9" name="Text 6"/>
          <p:cNvSpPr/>
          <p:nvPr/>
        </p:nvSpPr>
        <p:spPr>
          <a:xfrm>
            <a:off x="717550" y="4267067"/>
            <a:ext cx="3644900" cy="457200"/>
          </a:xfrm>
          <a:prstGeom prst="rect">
            <a:avLst/>
          </a:prstGeom>
          <a:noFill/>
          <a:ln/>
        </p:spPr>
        <p:txBody>
          <a:bodyPr wrap="square" lIns="101600" tIns="101600" rIns="101600" bIns="1016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β版完成 (社内+友人企業向け)</a:t>
            </a:r>
            <a:endParaRPr lang="en-US" sz="1600" dirty="0">
              <a:latin typeface="ＭＳ 明朝" panose="02020609040205080304" pitchFamily="17" charset="-128"/>
              <a:ea typeface="ＭＳ 明朝" panose="02020609040205080304" pitchFamily="17" charset="-128"/>
            </a:endParaRPr>
          </a:p>
        </p:txBody>
      </p:sp>
      <p:sp>
        <p:nvSpPr>
          <p:cNvPr id="10" name="Shape 7"/>
          <p:cNvSpPr/>
          <p:nvPr/>
        </p:nvSpPr>
        <p:spPr>
          <a:xfrm>
            <a:off x="5943534" y="3505234"/>
            <a:ext cx="215900" cy="215900"/>
          </a:xfrm>
          <a:custGeom>
            <a:avLst/>
            <a:gdLst/>
            <a:ahLst/>
            <a:cxnLst/>
            <a:rect l="l" t="t" r="r" b="b"/>
            <a:pathLst>
              <a:path w="215900" h="215900">
                <a:moveTo>
                  <a:pt x="107950" y="0"/>
                </a:moveTo>
                <a:lnTo>
                  <a:pt x="107950" y="0"/>
                </a:lnTo>
                <a:cubicBezTo>
                  <a:pt x="167529" y="0"/>
                  <a:pt x="215900" y="48371"/>
                  <a:pt x="215900" y="107950"/>
                </a:cubicBezTo>
                <a:lnTo>
                  <a:pt x="215900" y="107950"/>
                </a:lnTo>
                <a:cubicBezTo>
                  <a:pt x="215900" y="167529"/>
                  <a:pt x="167529" y="215900"/>
                  <a:pt x="107950" y="215900"/>
                </a:cubicBezTo>
                <a:lnTo>
                  <a:pt x="107950" y="215900"/>
                </a:lnTo>
                <a:cubicBezTo>
                  <a:pt x="48371" y="215900"/>
                  <a:pt x="0" y="167529"/>
                  <a:pt x="0" y="107950"/>
                </a:cubicBezTo>
                <a:lnTo>
                  <a:pt x="0" y="107950"/>
                </a:lnTo>
                <a:cubicBezTo>
                  <a:pt x="0" y="48371"/>
                  <a:pt x="48371" y="0"/>
                  <a:pt x="107950" y="0"/>
                </a:cubicBezTo>
                <a:close/>
              </a:path>
            </a:pathLst>
          </a:custGeom>
          <a:solidFill>
            <a:srgbClr val="3C5A85"/>
          </a:solidFill>
          <a:ln w="42333">
            <a:solidFill>
              <a:srgbClr val="FFFFFF"/>
            </a:solidFill>
            <a:prstDash val="solid"/>
          </a:ln>
          <a:effectLst>
            <a:outerShdw blurRad="76200" dist="50800" dir="5400000" algn="bl" rotWithShape="0">
              <a:srgbClr val="000000">
                <a:alpha val="10196"/>
              </a:srgbClr>
            </a:outerShdw>
          </a:effectLst>
        </p:spPr>
      </p:sp>
      <p:sp>
        <p:nvSpPr>
          <p:cNvPr id="11" name="Text 8"/>
          <p:cNvSpPr/>
          <p:nvPr/>
        </p:nvSpPr>
        <p:spPr>
          <a:xfrm>
            <a:off x="4267200" y="3911535"/>
            <a:ext cx="3657600" cy="304800"/>
          </a:xfrm>
          <a:prstGeom prst="rect">
            <a:avLst/>
          </a:prstGeom>
          <a:noFill/>
          <a:ln/>
        </p:spPr>
        <p:txBody>
          <a:bodyPr wrap="square" lIns="0" tIns="0" rIns="0" bIns="0" rtlCol="0" anchor="ctr"/>
          <a:lstStyle/>
          <a:p>
            <a:pPr algn="ct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2026年9月</a:t>
            </a:r>
            <a:endParaRPr lang="en-US" sz="1600" dirty="0">
              <a:latin typeface="ＭＳ 明朝" panose="02020609040205080304" pitchFamily="17" charset="-128"/>
              <a:ea typeface="ＭＳ 明朝" panose="02020609040205080304" pitchFamily="17" charset="-128"/>
            </a:endParaRPr>
          </a:p>
        </p:txBody>
      </p:sp>
      <p:sp>
        <p:nvSpPr>
          <p:cNvPr id="12" name="Shape 9"/>
          <p:cNvSpPr/>
          <p:nvPr/>
        </p:nvSpPr>
        <p:spPr>
          <a:xfrm>
            <a:off x="4318000" y="4267067"/>
            <a:ext cx="3556000" cy="457200"/>
          </a:xfrm>
          <a:custGeom>
            <a:avLst/>
            <a:gdLst/>
            <a:ahLst/>
            <a:cxnLst/>
            <a:rect l="l" t="t" r="r" b="b"/>
            <a:pathLst>
              <a:path w="3556000" h="457200">
                <a:moveTo>
                  <a:pt x="76202" y="0"/>
                </a:moveTo>
                <a:lnTo>
                  <a:pt x="3479798" y="0"/>
                </a:lnTo>
                <a:cubicBezTo>
                  <a:pt x="3521883" y="0"/>
                  <a:pt x="3556000" y="34117"/>
                  <a:pt x="3556000" y="76202"/>
                </a:cubicBezTo>
                <a:lnTo>
                  <a:pt x="3556000" y="380998"/>
                </a:lnTo>
                <a:cubicBezTo>
                  <a:pt x="3556000" y="423083"/>
                  <a:pt x="3521883" y="457200"/>
                  <a:pt x="3479798" y="457200"/>
                </a:cubicBezTo>
                <a:lnTo>
                  <a:pt x="76202" y="457200"/>
                </a:lnTo>
                <a:cubicBezTo>
                  <a:pt x="34145" y="457200"/>
                  <a:pt x="0" y="423055"/>
                  <a:pt x="0" y="380998"/>
                </a:cubicBezTo>
                <a:lnTo>
                  <a:pt x="0" y="76202"/>
                </a:lnTo>
                <a:cubicBezTo>
                  <a:pt x="0" y="34145"/>
                  <a:pt x="34145" y="0"/>
                  <a:pt x="76202" y="0"/>
                </a:cubicBezTo>
                <a:close/>
              </a:path>
            </a:pathLst>
          </a:custGeom>
          <a:solidFill>
            <a:srgbClr val="9AB3D4">
              <a:alpha val="20000"/>
            </a:srgbClr>
          </a:solidFill>
          <a:ln/>
        </p:spPr>
      </p:sp>
      <p:sp>
        <p:nvSpPr>
          <p:cNvPr id="13" name="Text 10"/>
          <p:cNvSpPr/>
          <p:nvPr/>
        </p:nvSpPr>
        <p:spPr>
          <a:xfrm>
            <a:off x="4273550" y="4267067"/>
            <a:ext cx="3644900" cy="457200"/>
          </a:xfrm>
          <a:prstGeom prst="rect">
            <a:avLst/>
          </a:prstGeom>
          <a:noFill/>
          <a:ln/>
        </p:spPr>
        <p:txBody>
          <a:bodyPr wrap="square" lIns="101600" tIns="101600" rIns="101600" bIns="1016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品質向上・安定稼働</a:t>
            </a:r>
            <a:endParaRPr lang="en-US" sz="1600" dirty="0">
              <a:latin typeface="ＭＳ 明朝" panose="02020609040205080304" pitchFamily="17" charset="-128"/>
              <a:ea typeface="ＭＳ 明朝" panose="02020609040205080304" pitchFamily="17" charset="-128"/>
            </a:endParaRPr>
          </a:p>
        </p:txBody>
      </p:sp>
      <p:sp>
        <p:nvSpPr>
          <p:cNvPr id="14" name="Shape 11"/>
          <p:cNvSpPr/>
          <p:nvPr/>
        </p:nvSpPr>
        <p:spPr>
          <a:xfrm>
            <a:off x="9499533" y="3505234"/>
            <a:ext cx="215900" cy="215900"/>
          </a:xfrm>
          <a:custGeom>
            <a:avLst/>
            <a:gdLst/>
            <a:ahLst/>
            <a:cxnLst/>
            <a:rect l="l" t="t" r="r" b="b"/>
            <a:pathLst>
              <a:path w="215900" h="215900">
                <a:moveTo>
                  <a:pt x="107950" y="0"/>
                </a:moveTo>
                <a:lnTo>
                  <a:pt x="107950" y="0"/>
                </a:lnTo>
                <a:cubicBezTo>
                  <a:pt x="167529" y="0"/>
                  <a:pt x="215900" y="48371"/>
                  <a:pt x="215900" y="107950"/>
                </a:cubicBezTo>
                <a:lnTo>
                  <a:pt x="215900" y="107950"/>
                </a:lnTo>
                <a:cubicBezTo>
                  <a:pt x="215900" y="167529"/>
                  <a:pt x="167529" y="215900"/>
                  <a:pt x="107950" y="215900"/>
                </a:cubicBezTo>
                <a:lnTo>
                  <a:pt x="107950" y="215900"/>
                </a:lnTo>
                <a:cubicBezTo>
                  <a:pt x="48371" y="215900"/>
                  <a:pt x="0" y="167529"/>
                  <a:pt x="0" y="107950"/>
                </a:cubicBezTo>
                <a:lnTo>
                  <a:pt x="0" y="107950"/>
                </a:lnTo>
                <a:cubicBezTo>
                  <a:pt x="0" y="48371"/>
                  <a:pt x="48371" y="0"/>
                  <a:pt x="107950" y="0"/>
                </a:cubicBezTo>
                <a:close/>
              </a:path>
            </a:pathLst>
          </a:custGeom>
          <a:solidFill>
            <a:srgbClr val="3C5A85"/>
          </a:solidFill>
          <a:ln w="42333">
            <a:solidFill>
              <a:srgbClr val="FFFFFF"/>
            </a:solidFill>
            <a:prstDash val="solid"/>
          </a:ln>
          <a:effectLst>
            <a:outerShdw blurRad="76200" dist="50800" dir="5400000" algn="bl" rotWithShape="0">
              <a:srgbClr val="000000">
                <a:alpha val="10196"/>
              </a:srgbClr>
            </a:outerShdw>
          </a:effectLst>
        </p:spPr>
      </p:sp>
      <p:sp>
        <p:nvSpPr>
          <p:cNvPr id="15" name="Text 12"/>
          <p:cNvSpPr/>
          <p:nvPr/>
        </p:nvSpPr>
        <p:spPr>
          <a:xfrm>
            <a:off x="7823200" y="3911535"/>
            <a:ext cx="3657600" cy="304800"/>
          </a:xfrm>
          <a:prstGeom prst="rect">
            <a:avLst/>
          </a:prstGeom>
          <a:noFill/>
          <a:ln/>
        </p:spPr>
        <p:txBody>
          <a:bodyPr wrap="square" lIns="0" tIns="0" rIns="0" bIns="0" rtlCol="0" anchor="ctr"/>
          <a:lstStyle/>
          <a:p>
            <a:pPr algn="ct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2026年10月1日</a:t>
            </a:r>
            <a:endParaRPr lang="en-US" sz="1600" dirty="0">
              <a:latin typeface="ＭＳ 明朝" panose="02020609040205080304" pitchFamily="17" charset="-128"/>
              <a:ea typeface="ＭＳ 明朝" panose="02020609040205080304" pitchFamily="17" charset="-128"/>
            </a:endParaRPr>
          </a:p>
        </p:txBody>
      </p:sp>
      <p:sp>
        <p:nvSpPr>
          <p:cNvPr id="16" name="Shape 13"/>
          <p:cNvSpPr/>
          <p:nvPr/>
        </p:nvSpPr>
        <p:spPr>
          <a:xfrm>
            <a:off x="7874000" y="4267067"/>
            <a:ext cx="3556000" cy="457200"/>
          </a:xfrm>
          <a:custGeom>
            <a:avLst/>
            <a:gdLst/>
            <a:ahLst/>
            <a:cxnLst/>
            <a:rect l="l" t="t" r="r" b="b"/>
            <a:pathLst>
              <a:path w="3556000" h="457200">
                <a:moveTo>
                  <a:pt x="76202" y="0"/>
                </a:moveTo>
                <a:lnTo>
                  <a:pt x="3479798" y="0"/>
                </a:lnTo>
                <a:cubicBezTo>
                  <a:pt x="3521883" y="0"/>
                  <a:pt x="3556000" y="34117"/>
                  <a:pt x="3556000" y="76202"/>
                </a:cubicBezTo>
                <a:lnTo>
                  <a:pt x="3556000" y="380998"/>
                </a:lnTo>
                <a:cubicBezTo>
                  <a:pt x="3556000" y="423083"/>
                  <a:pt x="3521883" y="457200"/>
                  <a:pt x="3479798" y="457200"/>
                </a:cubicBezTo>
                <a:lnTo>
                  <a:pt x="76202" y="457200"/>
                </a:lnTo>
                <a:cubicBezTo>
                  <a:pt x="34145" y="457200"/>
                  <a:pt x="0" y="423055"/>
                  <a:pt x="0" y="380998"/>
                </a:cubicBezTo>
                <a:lnTo>
                  <a:pt x="0" y="76202"/>
                </a:lnTo>
                <a:cubicBezTo>
                  <a:pt x="0" y="34145"/>
                  <a:pt x="34145" y="0"/>
                  <a:pt x="76202" y="0"/>
                </a:cubicBezTo>
                <a:close/>
              </a:path>
            </a:pathLst>
          </a:custGeom>
          <a:solidFill>
            <a:srgbClr val="9AB3D4">
              <a:alpha val="20000"/>
            </a:srgbClr>
          </a:solidFill>
          <a:ln/>
        </p:spPr>
      </p:sp>
      <p:sp>
        <p:nvSpPr>
          <p:cNvPr id="17" name="Text 14"/>
          <p:cNvSpPr/>
          <p:nvPr/>
        </p:nvSpPr>
        <p:spPr>
          <a:xfrm>
            <a:off x="7829550" y="4267067"/>
            <a:ext cx="3644900" cy="457200"/>
          </a:xfrm>
          <a:prstGeom prst="rect">
            <a:avLst/>
          </a:prstGeom>
          <a:noFill/>
          <a:ln/>
        </p:spPr>
        <p:txBody>
          <a:bodyPr wrap="square" lIns="101600" tIns="101600" rIns="101600" bIns="1016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Ver1.0 販売開始</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5334000" y="1981563"/>
            <a:ext cx="6794500" cy="457200"/>
          </a:xfrm>
          <a:prstGeom prst="rect">
            <a:avLst/>
          </a:prstGeom>
          <a:noFill/>
          <a:ln/>
        </p:spPr>
        <p:txBody>
          <a:bodyPr wrap="square" lIns="0" tIns="0" rIns="0" bIns="0" rtlCol="0" anchor="ctr"/>
          <a:lstStyle/>
          <a:p>
            <a:pP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自社製品：評価指標</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5425942" y="2743398"/>
            <a:ext cx="222250" cy="254000"/>
          </a:xfrm>
          <a:custGeom>
            <a:avLst/>
            <a:gdLst/>
            <a:ahLst/>
            <a:cxnLst/>
            <a:rect l="l" t="t" r="r" b="b"/>
            <a:pathLst>
              <a:path w="222250" h="254000">
                <a:moveTo>
                  <a:pt x="63500" y="0"/>
                </a:moveTo>
                <a:cubicBezTo>
                  <a:pt x="72281" y="0"/>
                  <a:pt x="79375" y="7094"/>
                  <a:pt x="79375" y="15875"/>
                </a:cubicBezTo>
                <a:lnTo>
                  <a:pt x="79375" y="31750"/>
                </a:lnTo>
                <a:lnTo>
                  <a:pt x="142875" y="31750"/>
                </a:lnTo>
                <a:lnTo>
                  <a:pt x="142875" y="15875"/>
                </a:lnTo>
                <a:cubicBezTo>
                  <a:pt x="142875" y="7094"/>
                  <a:pt x="149969" y="0"/>
                  <a:pt x="158750" y="0"/>
                </a:cubicBezTo>
                <a:cubicBezTo>
                  <a:pt x="167531" y="0"/>
                  <a:pt x="174625" y="7094"/>
                  <a:pt x="174625" y="15875"/>
                </a:cubicBezTo>
                <a:lnTo>
                  <a:pt x="174625" y="31750"/>
                </a:lnTo>
                <a:lnTo>
                  <a:pt x="190500" y="31750"/>
                </a:lnTo>
                <a:cubicBezTo>
                  <a:pt x="208012" y="31750"/>
                  <a:pt x="222250" y="45988"/>
                  <a:pt x="222250" y="63500"/>
                </a:cubicBezTo>
                <a:lnTo>
                  <a:pt x="222250" y="206375"/>
                </a:lnTo>
                <a:cubicBezTo>
                  <a:pt x="222250" y="223887"/>
                  <a:pt x="208012" y="238125"/>
                  <a:pt x="190500" y="238125"/>
                </a:cubicBezTo>
                <a:lnTo>
                  <a:pt x="31750" y="238125"/>
                </a:lnTo>
                <a:cubicBezTo>
                  <a:pt x="14238" y="238125"/>
                  <a:pt x="0" y="223887"/>
                  <a:pt x="0" y="206375"/>
                </a:cubicBezTo>
                <a:lnTo>
                  <a:pt x="0" y="63500"/>
                </a:lnTo>
                <a:cubicBezTo>
                  <a:pt x="0" y="45988"/>
                  <a:pt x="14238" y="31750"/>
                  <a:pt x="31750" y="31750"/>
                </a:cubicBezTo>
                <a:lnTo>
                  <a:pt x="47625" y="31750"/>
                </a:lnTo>
                <a:lnTo>
                  <a:pt x="47625" y="15875"/>
                </a:lnTo>
                <a:cubicBezTo>
                  <a:pt x="47625" y="7094"/>
                  <a:pt x="54719" y="0"/>
                  <a:pt x="63500" y="0"/>
                </a:cubicBezTo>
                <a:close/>
                <a:moveTo>
                  <a:pt x="152995" y="113457"/>
                </a:moveTo>
                <a:cubicBezTo>
                  <a:pt x="156468" y="107900"/>
                  <a:pt x="154781" y="100558"/>
                  <a:pt x="149225" y="97036"/>
                </a:cubicBezTo>
                <a:cubicBezTo>
                  <a:pt x="143669" y="93514"/>
                  <a:pt x="136327" y="95250"/>
                  <a:pt x="132804" y="100806"/>
                </a:cubicBezTo>
                <a:lnTo>
                  <a:pt x="102344" y="149572"/>
                </a:lnTo>
                <a:lnTo>
                  <a:pt x="88950" y="131713"/>
                </a:lnTo>
                <a:cubicBezTo>
                  <a:pt x="84981" y="126454"/>
                  <a:pt x="77539" y="125363"/>
                  <a:pt x="72281" y="129332"/>
                </a:cubicBezTo>
                <a:cubicBezTo>
                  <a:pt x="67022" y="133300"/>
                  <a:pt x="65931" y="140742"/>
                  <a:pt x="69900" y="146000"/>
                </a:cubicBezTo>
                <a:lnTo>
                  <a:pt x="93712" y="177750"/>
                </a:lnTo>
                <a:cubicBezTo>
                  <a:pt x="96044" y="180876"/>
                  <a:pt x="99814" y="182662"/>
                  <a:pt x="103733" y="182513"/>
                </a:cubicBezTo>
                <a:cubicBezTo>
                  <a:pt x="107652" y="182364"/>
                  <a:pt x="111224" y="180280"/>
                  <a:pt x="113308" y="176907"/>
                </a:cubicBezTo>
                <a:lnTo>
                  <a:pt x="152995" y="113407"/>
                </a:lnTo>
                <a:close/>
              </a:path>
            </a:pathLst>
          </a:custGeom>
          <a:solidFill>
            <a:srgbClr val="678BC7"/>
          </a:solidFill>
          <a:ln/>
        </p:spPr>
      </p:sp>
      <p:sp>
        <p:nvSpPr>
          <p:cNvPr id="5" name="Text 2"/>
          <p:cNvSpPr/>
          <p:nvPr/>
        </p:nvSpPr>
        <p:spPr>
          <a:xfrm>
            <a:off x="5892602" y="2743398"/>
            <a:ext cx="47117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β版完成:</a:t>
            </a: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 2026年5月31日 (A評価: 1ヶ月以上前倒し)</a:t>
            </a:r>
            <a:endParaRPr lang="en-US" sz="1600" dirty="0">
              <a:latin typeface="ＭＳ 明朝" panose="02020609040205080304" pitchFamily="17" charset="-128"/>
              <a:ea typeface="ＭＳ 明朝" panose="02020609040205080304" pitchFamily="17" charset="-128"/>
            </a:endParaRPr>
          </a:p>
        </p:txBody>
      </p:sp>
      <p:sp>
        <p:nvSpPr>
          <p:cNvPr id="6" name="Shape 3"/>
          <p:cNvSpPr/>
          <p:nvPr/>
        </p:nvSpPr>
        <p:spPr>
          <a:xfrm>
            <a:off x="5410067" y="3200465"/>
            <a:ext cx="254000" cy="254000"/>
          </a:xfrm>
          <a:custGeom>
            <a:avLst/>
            <a:gdLst/>
            <a:ahLst/>
            <a:cxnLst/>
            <a:rect l="l" t="t" r="r" b="b"/>
            <a:pathLst>
              <a:path w="254000" h="254000">
                <a:moveTo>
                  <a:pt x="59531" y="27781"/>
                </a:moveTo>
                <a:cubicBezTo>
                  <a:pt x="59531" y="12452"/>
                  <a:pt x="71983" y="0"/>
                  <a:pt x="87313" y="0"/>
                </a:cubicBezTo>
                <a:lnTo>
                  <a:pt x="99219" y="0"/>
                </a:lnTo>
                <a:cubicBezTo>
                  <a:pt x="108000" y="0"/>
                  <a:pt x="115094" y="7094"/>
                  <a:pt x="115094" y="15875"/>
                </a:cubicBezTo>
                <a:lnTo>
                  <a:pt x="115094" y="238125"/>
                </a:lnTo>
                <a:cubicBezTo>
                  <a:pt x="115094" y="246906"/>
                  <a:pt x="108000" y="254000"/>
                  <a:pt x="99219" y="254000"/>
                </a:cubicBezTo>
                <a:lnTo>
                  <a:pt x="83344" y="254000"/>
                </a:lnTo>
                <a:cubicBezTo>
                  <a:pt x="68560" y="254000"/>
                  <a:pt x="56108" y="243880"/>
                  <a:pt x="52586" y="230188"/>
                </a:cubicBezTo>
                <a:cubicBezTo>
                  <a:pt x="52239" y="230188"/>
                  <a:pt x="51941" y="230188"/>
                  <a:pt x="51594" y="230188"/>
                </a:cubicBezTo>
                <a:cubicBezTo>
                  <a:pt x="29666" y="230188"/>
                  <a:pt x="11906" y="212427"/>
                  <a:pt x="11906" y="190500"/>
                </a:cubicBezTo>
                <a:cubicBezTo>
                  <a:pt x="11906" y="181570"/>
                  <a:pt x="14883" y="173335"/>
                  <a:pt x="19844" y="166688"/>
                </a:cubicBezTo>
                <a:cubicBezTo>
                  <a:pt x="10220" y="159445"/>
                  <a:pt x="3969" y="147935"/>
                  <a:pt x="3969" y="134938"/>
                </a:cubicBezTo>
                <a:cubicBezTo>
                  <a:pt x="3969" y="119608"/>
                  <a:pt x="12700" y="106263"/>
                  <a:pt x="25400" y="99665"/>
                </a:cubicBezTo>
                <a:cubicBezTo>
                  <a:pt x="21878" y="93712"/>
                  <a:pt x="19844" y="86767"/>
                  <a:pt x="19844" y="79375"/>
                </a:cubicBezTo>
                <a:cubicBezTo>
                  <a:pt x="19844" y="57448"/>
                  <a:pt x="37604" y="39688"/>
                  <a:pt x="59531" y="39688"/>
                </a:cubicBezTo>
                <a:lnTo>
                  <a:pt x="59531" y="27781"/>
                </a:lnTo>
                <a:close/>
                <a:moveTo>
                  <a:pt x="194469" y="27781"/>
                </a:moveTo>
                <a:lnTo>
                  <a:pt x="194469" y="39688"/>
                </a:lnTo>
                <a:cubicBezTo>
                  <a:pt x="216396" y="39688"/>
                  <a:pt x="234156" y="57448"/>
                  <a:pt x="234156" y="79375"/>
                </a:cubicBezTo>
                <a:cubicBezTo>
                  <a:pt x="234156" y="86816"/>
                  <a:pt x="232122" y="93762"/>
                  <a:pt x="228600" y="99665"/>
                </a:cubicBezTo>
                <a:cubicBezTo>
                  <a:pt x="241350" y="106263"/>
                  <a:pt x="250031" y="119559"/>
                  <a:pt x="250031" y="134938"/>
                </a:cubicBezTo>
                <a:cubicBezTo>
                  <a:pt x="250031" y="147935"/>
                  <a:pt x="243780" y="159445"/>
                  <a:pt x="234156" y="166688"/>
                </a:cubicBezTo>
                <a:cubicBezTo>
                  <a:pt x="239117" y="173335"/>
                  <a:pt x="242094" y="181570"/>
                  <a:pt x="242094" y="190500"/>
                </a:cubicBezTo>
                <a:cubicBezTo>
                  <a:pt x="242094" y="212427"/>
                  <a:pt x="224334" y="230188"/>
                  <a:pt x="202406" y="230188"/>
                </a:cubicBezTo>
                <a:cubicBezTo>
                  <a:pt x="202059" y="230188"/>
                  <a:pt x="201761" y="230188"/>
                  <a:pt x="201414" y="230188"/>
                </a:cubicBezTo>
                <a:cubicBezTo>
                  <a:pt x="197892" y="243880"/>
                  <a:pt x="185440" y="254000"/>
                  <a:pt x="170656" y="254000"/>
                </a:cubicBezTo>
                <a:lnTo>
                  <a:pt x="154781" y="254000"/>
                </a:lnTo>
                <a:cubicBezTo>
                  <a:pt x="146000" y="254000"/>
                  <a:pt x="138906" y="246906"/>
                  <a:pt x="138906" y="238125"/>
                </a:cubicBezTo>
                <a:lnTo>
                  <a:pt x="138906" y="15875"/>
                </a:lnTo>
                <a:cubicBezTo>
                  <a:pt x="138906" y="7094"/>
                  <a:pt x="146000" y="0"/>
                  <a:pt x="154781" y="0"/>
                </a:cubicBezTo>
                <a:lnTo>
                  <a:pt x="166688" y="0"/>
                </a:lnTo>
                <a:cubicBezTo>
                  <a:pt x="182017" y="0"/>
                  <a:pt x="194469" y="12452"/>
                  <a:pt x="194469" y="27781"/>
                </a:cubicBezTo>
                <a:close/>
              </a:path>
            </a:pathLst>
          </a:custGeom>
          <a:solidFill>
            <a:srgbClr val="678BC7"/>
          </a:solidFill>
          <a:ln/>
        </p:spPr>
      </p:sp>
      <p:sp>
        <p:nvSpPr>
          <p:cNvPr id="7" name="Text 4"/>
          <p:cNvSpPr/>
          <p:nvPr/>
        </p:nvSpPr>
        <p:spPr>
          <a:xfrm>
            <a:off x="5892602" y="3200465"/>
            <a:ext cx="38862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LLM機能実装:</a:t>
            </a: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 主要機能+追加機能 (A評価)</a:t>
            </a:r>
            <a:endParaRPr lang="en-US" sz="1600" dirty="0">
              <a:latin typeface="ＭＳ 明朝" panose="02020609040205080304" pitchFamily="17" charset="-128"/>
              <a:ea typeface="ＭＳ 明朝" panose="02020609040205080304" pitchFamily="17" charset="-128"/>
            </a:endParaRPr>
          </a:p>
        </p:txBody>
      </p:sp>
      <p:sp>
        <p:nvSpPr>
          <p:cNvPr id="8" name="Shape 5"/>
          <p:cNvSpPr/>
          <p:nvPr/>
        </p:nvSpPr>
        <p:spPr>
          <a:xfrm>
            <a:off x="5378317" y="3657535"/>
            <a:ext cx="317500" cy="254000"/>
          </a:xfrm>
          <a:custGeom>
            <a:avLst/>
            <a:gdLst/>
            <a:ahLst/>
            <a:cxnLst/>
            <a:rect l="l" t="t" r="r" b="b"/>
            <a:pathLst>
              <a:path w="317500" h="254000">
                <a:moveTo>
                  <a:pt x="158750" y="7938"/>
                </a:moveTo>
                <a:cubicBezTo>
                  <a:pt x="187225" y="7938"/>
                  <a:pt x="210344" y="31056"/>
                  <a:pt x="210344" y="59531"/>
                </a:cubicBezTo>
                <a:cubicBezTo>
                  <a:pt x="210344" y="88007"/>
                  <a:pt x="187225" y="111125"/>
                  <a:pt x="158750" y="111125"/>
                </a:cubicBezTo>
                <a:cubicBezTo>
                  <a:pt x="130275" y="111125"/>
                  <a:pt x="107156" y="88007"/>
                  <a:pt x="107156" y="59531"/>
                </a:cubicBezTo>
                <a:cubicBezTo>
                  <a:pt x="107156" y="31056"/>
                  <a:pt x="130275" y="7938"/>
                  <a:pt x="158750" y="7938"/>
                </a:cubicBezTo>
                <a:close/>
                <a:moveTo>
                  <a:pt x="47625" y="43656"/>
                </a:moveTo>
                <a:cubicBezTo>
                  <a:pt x="67339" y="43656"/>
                  <a:pt x="83344" y="59661"/>
                  <a:pt x="83344" y="79375"/>
                </a:cubicBezTo>
                <a:cubicBezTo>
                  <a:pt x="83344" y="99089"/>
                  <a:pt x="67339" y="115094"/>
                  <a:pt x="47625" y="115094"/>
                </a:cubicBezTo>
                <a:cubicBezTo>
                  <a:pt x="27911" y="115094"/>
                  <a:pt x="11906" y="99089"/>
                  <a:pt x="11906" y="79375"/>
                </a:cubicBezTo>
                <a:cubicBezTo>
                  <a:pt x="11906" y="59661"/>
                  <a:pt x="27911" y="43656"/>
                  <a:pt x="47625" y="43656"/>
                </a:cubicBezTo>
                <a:close/>
                <a:moveTo>
                  <a:pt x="0" y="206375"/>
                </a:moveTo>
                <a:cubicBezTo>
                  <a:pt x="0" y="171301"/>
                  <a:pt x="28426" y="142875"/>
                  <a:pt x="63500" y="142875"/>
                </a:cubicBezTo>
                <a:cubicBezTo>
                  <a:pt x="69850" y="142875"/>
                  <a:pt x="76002" y="143818"/>
                  <a:pt x="81806" y="145554"/>
                </a:cubicBezTo>
                <a:cubicBezTo>
                  <a:pt x="65484" y="163810"/>
                  <a:pt x="55563" y="187920"/>
                  <a:pt x="55563" y="214313"/>
                </a:cubicBezTo>
                <a:lnTo>
                  <a:pt x="55563" y="222250"/>
                </a:lnTo>
                <a:cubicBezTo>
                  <a:pt x="55563" y="227905"/>
                  <a:pt x="56753" y="233263"/>
                  <a:pt x="58886" y="238125"/>
                </a:cubicBezTo>
                <a:lnTo>
                  <a:pt x="15875" y="238125"/>
                </a:lnTo>
                <a:cubicBezTo>
                  <a:pt x="7094" y="238125"/>
                  <a:pt x="0" y="231031"/>
                  <a:pt x="0" y="222250"/>
                </a:cubicBezTo>
                <a:lnTo>
                  <a:pt x="0" y="206375"/>
                </a:lnTo>
                <a:close/>
                <a:moveTo>
                  <a:pt x="258614" y="238125"/>
                </a:moveTo>
                <a:cubicBezTo>
                  <a:pt x="260747" y="233263"/>
                  <a:pt x="261937" y="227905"/>
                  <a:pt x="261937" y="222250"/>
                </a:cubicBezTo>
                <a:lnTo>
                  <a:pt x="261937" y="214313"/>
                </a:lnTo>
                <a:cubicBezTo>
                  <a:pt x="261937" y="187920"/>
                  <a:pt x="252016" y="163810"/>
                  <a:pt x="235694" y="145554"/>
                </a:cubicBezTo>
                <a:cubicBezTo>
                  <a:pt x="241498" y="143818"/>
                  <a:pt x="247650" y="142875"/>
                  <a:pt x="254000" y="142875"/>
                </a:cubicBezTo>
                <a:cubicBezTo>
                  <a:pt x="289074" y="142875"/>
                  <a:pt x="317500" y="171301"/>
                  <a:pt x="317500" y="206375"/>
                </a:cubicBezTo>
                <a:lnTo>
                  <a:pt x="317500" y="222250"/>
                </a:lnTo>
                <a:cubicBezTo>
                  <a:pt x="317500" y="231031"/>
                  <a:pt x="310406" y="238125"/>
                  <a:pt x="301625" y="238125"/>
                </a:cubicBezTo>
                <a:lnTo>
                  <a:pt x="258614" y="238125"/>
                </a:lnTo>
                <a:close/>
                <a:moveTo>
                  <a:pt x="234156" y="79375"/>
                </a:moveTo>
                <a:cubicBezTo>
                  <a:pt x="234156" y="59661"/>
                  <a:pt x="250161" y="43656"/>
                  <a:pt x="269875" y="43656"/>
                </a:cubicBezTo>
                <a:cubicBezTo>
                  <a:pt x="289589" y="43656"/>
                  <a:pt x="305594" y="59661"/>
                  <a:pt x="305594" y="79375"/>
                </a:cubicBezTo>
                <a:cubicBezTo>
                  <a:pt x="305594" y="99089"/>
                  <a:pt x="289589" y="115094"/>
                  <a:pt x="269875" y="115094"/>
                </a:cubicBezTo>
                <a:cubicBezTo>
                  <a:pt x="250161" y="115094"/>
                  <a:pt x="234156" y="99089"/>
                  <a:pt x="234156" y="79375"/>
                </a:cubicBezTo>
                <a:close/>
                <a:moveTo>
                  <a:pt x="79375" y="214313"/>
                </a:moveTo>
                <a:cubicBezTo>
                  <a:pt x="79375" y="170458"/>
                  <a:pt x="114895" y="134938"/>
                  <a:pt x="158750" y="134938"/>
                </a:cubicBezTo>
                <a:cubicBezTo>
                  <a:pt x="202605" y="134938"/>
                  <a:pt x="238125" y="170458"/>
                  <a:pt x="238125" y="214313"/>
                </a:cubicBezTo>
                <a:lnTo>
                  <a:pt x="238125" y="222250"/>
                </a:lnTo>
                <a:cubicBezTo>
                  <a:pt x="238125" y="231031"/>
                  <a:pt x="231031" y="238125"/>
                  <a:pt x="222250" y="238125"/>
                </a:cubicBezTo>
                <a:lnTo>
                  <a:pt x="95250" y="238125"/>
                </a:lnTo>
                <a:cubicBezTo>
                  <a:pt x="86469" y="238125"/>
                  <a:pt x="79375" y="231031"/>
                  <a:pt x="79375" y="222250"/>
                </a:cubicBezTo>
                <a:lnTo>
                  <a:pt x="79375" y="214313"/>
                </a:lnTo>
                <a:close/>
              </a:path>
            </a:pathLst>
          </a:custGeom>
          <a:solidFill>
            <a:srgbClr val="678BC7"/>
          </a:solidFill>
          <a:ln/>
        </p:spPr>
      </p:sp>
      <p:sp>
        <p:nvSpPr>
          <p:cNvPr id="9" name="Text 6"/>
          <p:cNvSpPr/>
          <p:nvPr/>
        </p:nvSpPr>
        <p:spPr>
          <a:xfrm>
            <a:off x="5892602" y="3657535"/>
            <a:ext cx="34925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試用企業数:</a:t>
            </a: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 3社以上 (A評価: 5社以上)</a:t>
            </a:r>
            <a:endParaRPr lang="en-US" sz="1600" dirty="0">
              <a:latin typeface="ＭＳ 明朝" panose="02020609040205080304" pitchFamily="17" charset="-128"/>
              <a:ea typeface="ＭＳ 明朝" panose="02020609040205080304" pitchFamily="17" charset="-128"/>
            </a:endParaRPr>
          </a:p>
        </p:txBody>
      </p:sp>
      <p:sp>
        <p:nvSpPr>
          <p:cNvPr id="10" name="Shape 7"/>
          <p:cNvSpPr/>
          <p:nvPr/>
        </p:nvSpPr>
        <p:spPr>
          <a:xfrm>
            <a:off x="5394192" y="4114602"/>
            <a:ext cx="285750" cy="254000"/>
          </a:xfrm>
          <a:custGeom>
            <a:avLst/>
            <a:gdLst/>
            <a:ahLst/>
            <a:cxnLst/>
            <a:rect l="l" t="t" r="r" b="b"/>
            <a:pathLst>
              <a:path w="285750" h="254000">
                <a:moveTo>
                  <a:pt x="95250" y="47625"/>
                </a:moveTo>
                <a:cubicBezTo>
                  <a:pt x="95250" y="21332"/>
                  <a:pt x="116582" y="0"/>
                  <a:pt x="142875" y="0"/>
                </a:cubicBezTo>
                <a:cubicBezTo>
                  <a:pt x="169168" y="0"/>
                  <a:pt x="190500" y="21332"/>
                  <a:pt x="190500" y="47625"/>
                </a:cubicBezTo>
                <a:lnTo>
                  <a:pt x="190500" y="49411"/>
                </a:lnTo>
                <a:cubicBezTo>
                  <a:pt x="190500" y="57200"/>
                  <a:pt x="184200" y="63500"/>
                  <a:pt x="176411" y="63500"/>
                </a:cubicBezTo>
                <a:lnTo>
                  <a:pt x="109389" y="63500"/>
                </a:lnTo>
                <a:cubicBezTo>
                  <a:pt x="101600" y="63500"/>
                  <a:pt x="95300" y="57200"/>
                  <a:pt x="95300" y="49411"/>
                </a:cubicBezTo>
                <a:lnTo>
                  <a:pt x="95300" y="47625"/>
                </a:lnTo>
                <a:close/>
                <a:moveTo>
                  <a:pt x="266700" y="53975"/>
                </a:moveTo>
                <a:cubicBezTo>
                  <a:pt x="271959" y="60970"/>
                  <a:pt x="270520" y="70941"/>
                  <a:pt x="263525" y="76200"/>
                </a:cubicBezTo>
                <a:lnTo>
                  <a:pt x="215007" y="112564"/>
                </a:lnTo>
                <a:cubicBezTo>
                  <a:pt x="217636" y="116979"/>
                  <a:pt x="219621" y="121841"/>
                  <a:pt x="220861" y="127000"/>
                </a:cubicBezTo>
                <a:lnTo>
                  <a:pt x="269875" y="127000"/>
                </a:lnTo>
                <a:cubicBezTo>
                  <a:pt x="278656" y="127000"/>
                  <a:pt x="285750" y="134094"/>
                  <a:pt x="285750" y="142875"/>
                </a:cubicBezTo>
                <a:cubicBezTo>
                  <a:pt x="285750" y="151656"/>
                  <a:pt x="278656" y="158750"/>
                  <a:pt x="269875" y="158750"/>
                </a:cubicBezTo>
                <a:lnTo>
                  <a:pt x="222250" y="158750"/>
                </a:lnTo>
                <a:lnTo>
                  <a:pt x="222250" y="174625"/>
                </a:lnTo>
                <a:cubicBezTo>
                  <a:pt x="222250" y="175915"/>
                  <a:pt x="222200" y="177254"/>
                  <a:pt x="222151" y="178544"/>
                </a:cubicBezTo>
                <a:lnTo>
                  <a:pt x="263525" y="209550"/>
                </a:lnTo>
                <a:cubicBezTo>
                  <a:pt x="270520" y="214809"/>
                  <a:pt x="271959" y="224780"/>
                  <a:pt x="266700" y="231775"/>
                </a:cubicBezTo>
                <a:cubicBezTo>
                  <a:pt x="261441" y="238770"/>
                  <a:pt x="251470" y="240209"/>
                  <a:pt x="244475" y="234950"/>
                </a:cubicBezTo>
                <a:lnTo>
                  <a:pt x="213171" y="211485"/>
                </a:lnTo>
                <a:cubicBezTo>
                  <a:pt x="201662" y="233412"/>
                  <a:pt x="180181" y="249287"/>
                  <a:pt x="154781" y="253107"/>
                </a:cubicBezTo>
                <a:lnTo>
                  <a:pt x="154781" y="138906"/>
                </a:lnTo>
                <a:cubicBezTo>
                  <a:pt x="154781" y="132308"/>
                  <a:pt x="149473" y="127000"/>
                  <a:pt x="142875" y="127000"/>
                </a:cubicBezTo>
                <a:cubicBezTo>
                  <a:pt x="136277" y="127000"/>
                  <a:pt x="130969" y="132308"/>
                  <a:pt x="130969" y="138906"/>
                </a:cubicBezTo>
                <a:lnTo>
                  <a:pt x="130969" y="253107"/>
                </a:lnTo>
                <a:cubicBezTo>
                  <a:pt x="105569" y="249287"/>
                  <a:pt x="84088" y="233412"/>
                  <a:pt x="72579" y="211485"/>
                </a:cubicBezTo>
                <a:lnTo>
                  <a:pt x="41275" y="234950"/>
                </a:lnTo>
                <a:cubicBezTo>
                  <a:pt x="34280" y="240209"/>
                  <a:pt x="24309" y="238770"/>
                  <a:pt x="19050" y="231775"/>
                </a:cubicBezTo>
                <a:cubicBezTo>
                  <a:pt x="13791" y="224780"/>
                  <a:pt x="15230" y="214809"/>
                  <a:pt x="22225" y="209550"/>
                </a:cubicBezTo>
                <a:lnTo>
                  <a:pt x="63599" y="178544"/>
                </a:lnTo>
                <a:cubicBezTo>
                  <a:pt x="63550" y="177254"/>
                  <a:pt x="63500" y="175964"/>
                  <a:pt x="63500" y="174625"/>
                </a:cubicBezTo>
                <a:lnTo>
                  <a:pt x="63500" y="158750"/>
                </a:lnTo>
                <a:lnTo>
                  <a:pt x="15875" y="158750"/>
                </a:lnTo>
                <a:cubicBezTo>
                  <a:pt x="7094" y="158750"/>
                  <a:pt x="0" y="151656"/>
                  <a:pt x="0" y="142875"/>
                </a:cubicBezTo>
                <a:cubicBezTo>
                  <a:pt x="0" y="134094"/>
                  <a:pt x="7094" y="127000"/>
                  <a:pt x="15875" y="127000"/>
                </a:cubicBezTo>
                <a:lnTo>
                  <a:pt x="64889" y="127000"/>
                </a:lnTo>
                <a:cubicBezTo>
                  <a:pt x="66129" y="121841"/>
                  <a:pt x="68114" y="116979"/>
                  <a:pt x="70743" y="112564"/>
                </a:cubicBezTo>
                <a:lnTo>
                  <a:pt x="22225" y="76200"/>
                </a:lnTo>
                <a:cubicBezTo>
                  <a:pt x="15230" y="70941"/>
                  <a:pt x="13791" y="60970"/>
                  <a:pt x="19050" y="53975"/>
                </a:cubicBezTo>
                <a:cubicBezTo>
                  <a:pt x="24309" y="46980"/>
                  <a:pt x="34280" y="45541"/>
                  <a:pt x="41275" y="50800"/>
                </a:cubicBezTo>
                <a:lnTo>
                  <a:pt x="95250" y="91281"/>
                </a:lnTo>
                <a:cubicBezTo>
                  <a:pt x="101352" y="88751"/>
                  <a:pt x="108049" y="87313"/>
                  <a:pt x="115094" y="87313"/>
                </a:cubicBezTo>
                <a:lnTo>
                  <a:pt x="170656" y="87313"/>
                </a:lnTo>
                <a:cubicBezTo>
                  <a:pt x="177701" y="87313"/>
                  <a:pt x="184398" y="88702"/>
                  <a:pt x="190500" y="91281"/>
                </a:cubicBezTo>
                <a:lnTo>
                  <a:pt x="244475" y="50800"/>
                </a:lnTo>
                <a:cubicBezTo>
                  <a:pt x="251470" y="45541"/>
                  <a:pt x="261441" y="46980"/>
                  <a:pt x="266700" y="53975"/>
                </a:cubicBezTo>
                <a:close/>
              </a:path>
            </a:pathLst>
          </a:custGeom>
          <a:solidFill>
            <a:srgbClr val="678BC7"/>
          </a:solidFill>
          <a:ln/>
        </p:spPr>
      </p:sp>
      <p:sp>
        <p:nvSpPr>
          <p:cNvPr id="11" name="Text 8"/>
          <p:cNvSpPr/>
          <p:nvPr/>
        </p:nvSpPr>
        <p:spPr>
          <a:xfrm>
            <a:off x="5892602" y="4114602"/>
            <a:ext cx="38862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不具合対応率:</a:t>
            </a: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 80%以上 (A評価: 90%以上)</a:t>
            </a:r>
            <a:endParaRPr lang="en-US" sz="1600" dirty="0">
              <a:latin typeface="ＭＳ 明朝" panose="02020609040205080304" pitchFamily="17" charset="-128"/>
              <a:ea typeface="ＭＳ 明朝" panose="02020609040205080304" pitchFamily="17" charset="-128"/>
            </a:endParaRPr>
          </a:p>
        </p:txBody>
      </p:sp>
      <p:sp>
        <p:nvSpPr>
          <p:cNvPr id="12" name="Shape 9"/>
          <p:cNvSpPr/>
          <p:nvPr/>
        </p:nvSpPr>
        <p:spPr>
          <a:xfrm>
            <a:off x="5410067" y="4571668"/>
            <a:ext cx="254000" cy="254000"/>
          </a:xfrm>
          <a:custGeom>
            <a:avLst/>
            <a:gdLst/>
            <a:ahLst/>
            <a:cxnLst/>
            <a:rect l="l" t="t" r="r" b="b"/>
            <a:pathLst>
              <a:path w="254000" h="254000">
                <a:moveTo>
                  <a:pt x="15230" y="35868"/>
                </a:moveTo>
                <a:cubicBezTo>
                  <a:pt x="18653" y="24011"/>
                  <a:pt x="29518" y="15875"/>
                  <a:pt x="41870" y="15875"/>
                </a:cubicBezTo>
                <a:lnTo>
                  <a:pt x="212527" y="15875"/>
                </a:lnTo>
                <a:cubicBezTo>
                  <a:pt x="224879" y="15875"/>
                  <a:pt x="235744" y="24011"/>
                  <a:pt x="239216" y="35868"/>
                </a:cubicBezTo>
                <a:lnTo>
                  <a:pt x="250825" y="75654"/>
                </a:lnTo>
                <a:cubicBezTo>
                  <a:pt x="257175" y="97334"/>
                  <a:pt x="240854" y="119063"/>
                  <a:pt x="218281" y="119063"/>
                </a:cubicBezTo>
                <a:cubicBezTo>
                  <a:pt x="205234" y="119063"/>
                  <a:pt x="193774" y="111671"/>
                  <a:pt x="188119" y="100657"/>
                </a:cubicBezTo>
                <a:cubicBezTo>
                  <a:pt x="182364" y="111522"/>
                  <a:pt x="170954" y="119063"/>
                  <a:pt x="157659" y="119063"/>
                </a:cubicBezTo>
                <a:cubicBezTo>
                  <a:pt x="144463" y="119063"/>
                  <a:pt x="133003" y="111621"/>
                  <a:pt x="127248" y="100707"/>
                </a:cubicBezTo>
                <a:cubicBezTo>
                  <a:pt x="121493" y="111621"/>
                  <a:pt x="110034" y="119063"/>
                  <a:pt x="96837" y="119063"/>
                </a:cubicBezTo>
                <a:cubicBezTo>
                  <a:pt x="83542" y="119063"/>
                  <a:pt x="72132" y="111571"/>
                  <a:pt x="66377" y="100657"/>
                </a:cubicBezTo>
                <a:cubicBezTo>
                  <a:pt x="60722" y="111621"/>
                  <a:pt x="49262" y="119063"/>
                  <a:pt x="36215" y="119063"/>
                </a:cubicBezTo>
                <a:cubicBezTo>
                  <a:pt x="13593" y="119063"/>
                  <a:pt x="-2679" y="97383"/>
                  <a:pt x="3671" y="75654"/>
                </a:cubicBezTo>
                <a:lnTo>
                  <a:pt x="15230" y="35868"/>
                </a:lnTo>
                <a:close/>
                <a:moveTo>
                  <a:pt x="47823" y="174625"/>
                </a:moveTo>
                <a:lnTo>
                  <a:pt x="206573" y="174625"/>
                </a:lnTo>
                <a:lnTo>
                  <a:pt x="206573" y="141684"/>
                </a:lnTo>
                <a:cubicBezTo>
                  <a:pt x="210344" y="142478"/>
                  <a:pt x="214263" y="142875"/>
                  <a:pt x="218232" y="142875"/>
                </a:cubicBezTo>
                <a:cubicBezTo>
                  <a:pt x="225326" y="142875"/>
                  <a:pt x="232122" y="141585"/>
                  <a:pt x="238323" y="139303"/>
                </a:cubicBezTo>
                <a:lnTo>
                  <a:pt x="238323" y="214313"/>
                </a:lnTo>
                <a:cubicBezTo>
                  <a:pt x="238323" y="227459"/>
                  <a:pt x="227657" y="238125"/>
                  <a:pt x="214511" y="238125"/>
                </a:cubicBezTo>
                <a:lnTo>
                  <a:pt x="39886" y="238125"/>
                </a:lnTo>
                <a:cubicBezTo>
                  <a:pt x="26739" y="238125"/>
                  <a:pt x="16073" y="227459"/>
                  <a:pt x="16073" y="214313"/>
                </a:cubicBezTo>
                <a:lnTo>
                  <a:pt x="16073" y="139303"/>
                </a:lnTo>
                <a:cubicBezTo>
                  <a:pt x="22275" y="141585"/>
                  <a:pt x="29021" y="142875"/>
                  <a:pt x="36165" y="142875"/>
                </a:cubicBezTo>
                <a:cubicBezTo>
                  <a:pt x="40184" y="142875"/>
                  <a:pt x="44053" y="142478"/>
                  <a:pt x="47823" y="141684"/>
                </a:cubicBezTo>
                <a:lnTo>
                  <a:pt x="47823" y="174625"/>
                </a:lnTo>
                <a:close/>
              </a:path>
            </a:pathLst>
          </a:custGeom>
          <a:solidFill>
            <a:srgbClr val="678BC7"/>
          </a:solidFill>
          <a:ln/>
        </p:spPr>
      </p:sp>
      <p:sp>
        <p:nvSpPr>
          <p:cNvPr id="13" name="Text 10"/>
          <p:cNvSpPr/>
          <p:nvPr/>
        </p:nvSpPr>
        <p:spPr>
          <a:xfrm>
            <a:off x="5892602" y="4571668"/>
            <a:ext cx="5486400" cy="304800"/>
          </a:xfrm>
          <a:prstGeom prst="rect">
            <a:avLst/>
          </a:prstGeom>
          <a:noFill/>
          <a:ln/>
        </p:spPr>
        <p:txBody>
          <a:bodyPr wrap="square" lIns="0" tIns="0" rIns="0" bIns="0" rtlCol="0" anchor="ctr"/>
          <a:lstStyle/>
          <a:p>
            <a:pP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販売開始準備:</a:t>
            </a: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 2026年10月1日 (A評価: 資料・Web公開完了)</a:t>
            </a:r>
            <a:endParaRPr lang="en-US" sz="1600" dirty="0">
              <a:latin typeface="ＭＳ 明朝" panose="02020609040205080304" pitchFamily="17" charset="-128"/>
              <a:ea typeface="ＭＳ 明朝" panose="02020609040205080304" pitchFamily="17" charset="-128"/>
            </a:endParaRPr>
          </a:p>
        </p:txBody>
      </p:sp>
      <p:pic>
        <p:nvPicPr>
          <p:cNvPr id="14" name="Image 1" descr="https://kimi-img.moonshot.cn/pub/slides/25-11-17-14:58:45-d4dcf9dpa8fgi2h9j20g.png"/>
          <p:cNvPicPr>
            <a:picLocks noChangeAspect="1"/>
          </p:cNvPicPr>
          <p:nvPr/>
        </p:nvPicPr>
        <p:blipFill>
          <a:blip r:embed="rId4"/>
          <a:stretch>
            <a:fillRect/>
          </a:stretch>
        </p:blipFill>
        <p:spPr>
          <a:xfrm>
            <a:off x="712858" y="1422071"/>
            <a:ext cx="3662908" cy="3918609"/>
          </a:xfrm>
          <a:prstGeom prst="rect">
            <a:avLst/>
          </a:prstGeom>
        </p:spPr>
      </p:pic>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name="Slide 14">
    <p:bg>
      <p:bgPr>
        <a:gradFill flip="none" rotWithShape="0">
          <a:gsLst>
            <a:gs pos="0">
              <a:srgbClr val="94B9FF">
                <a:alpha val="0"/>
              </a:srgbClr>
            </a:gs>
            <a:gs pos="9000">
              <a:srgbClr val="94B9FF">
                <a:alpha val="0"/>
              </a:srgbClr>
            </a:gs>
            <a:gs pos="40000">
              <a:srgbClr val="94B9FF">
                <a:alpha val="11000"/>
              </a:srgbClr>
            </a:gs>
            <a:gs pos="63000">
              <a:srgbClr val="94B9FF">
                <a:alpha val="9000"/>
              </a:srgbClr>
            </a:gs>
            <a:gs pos="84000">
              <a:srgbClr val="94B9FF">
                <a:alpha val="46000"/>
              </a:srgbClr>
            </a:gs>
            <a:gs pos="100000">
              <a:srgbClr val="94B9FF">
                <a:alpha val="46000"/>
              </a:srgbClr>
            </a:gs>
          </a:gsLst>
          <a:lin ang="600000" scaled="1"/>
        </a:gradFill>
        <a:effectLst/>
      </p:bgPr>
    </p:bg>
    <p:spTree>
      <p:nvGrpSpPr>
        <p:cNvPr id="1" name=""/>
        <p:cNvGrpSpPr/>
        <p:nvPr/>
      </p:nvGrpSpPr>
      <p:grpSpPr>
        <a:xfrm>
          <a:off x="0" y="0"/>
          <a:ext cx="0" cy="0"/>
          <a:chOff x="0" y="0"/>
          <a:chExt cx="0" cy="0"/>
        </a:xfrm>
      </p:grpSpPr>
      <p:pic>
        <p:nvPicPr>
          <p:cNvPr id="2" name="Image 0" descr="https://kimi-img.moonshot.cn/pub/slides/slides_tmpl/image/25-09-04-14:54:56-d2sjfg61bb2p4onbpvpg.png"/>
          <p:cNvPicPr>
            <a:picLocks noChangeAspect="1"/>
          </p:cNvPicPr>
          <p:nvPr/>
        </p:nvPicPr>
        <p:blipFill>
          <a:blip r:embed="rId3"/>
          <a:srcRect l="20060" t="9520" b="9520"/>
          <a:stretch/>
        </p:blipFill>
        <p:spPr>
          <a:xfrm>
            <a:off x="3559810" y="0"/>
            <a:ext cx="6771640" cy="6858000"/>
          </a:xfrm>
          <a:prstGeom prst="rect">
            <a:avLst/>
          </a:prstGeom>
        </p:spPr>
      </p:pic>
      <p:pic>
        <p:nvPicPr>
          <p:cNvPr id="3" name="Image 1" descr="https://kimi-img.moonshot.cn/pub/slides/slides_tmpl/image/25-09-04-14:54:56-d2sjfg61bb2p4onbpvng.png"/>
          <p:cNvPicPr>
            <a:picLocks noChangeAspect="1"/>
          </p:cNvPicPr>
          <p:nvPr/>
        </p:nvPicPr>
        <p:blipFill>
          <a:blip r:embed="rId4"/>
          <a:stretch>
            <a:fillRect/>
          </a:stretch>
        </p:blipFill>
        <p:spPr>
          <a:xfrm>
            <a:off x="1023620" y="2388552"/>
            <a:ext cx="1600200" cy="1651000"/>
          </a:xfrm>
          <a:prstGeom prst="rect">
            <a:avLst/>
          </a:prstGeom>
        </p:spPr>
      </p:pic>
      <p:sp>
        <p:nvSpPr>
          <p:cNvPr id="4" name="Shape 0"/>
          <p:cNvSpPr/>
          <p:nvPr/>
        </p:nvSpPr>
        <p:spPr>
          <a:xfrm>
            <a:off x="1504315" y="2848610"/>
            <a:ext cx="1320165" cy="1334770"/>
          </a:xfrm>
          <a:prstGeom prst="ellipse">
            <a:avLst/>
          </a:prstGeom>
          <a:solidFill>
            <a:srgbClr val="FFFFFF"/>
          </a:solidFill>
          <a:ln/>
        </p:spPr>
      </p:sp>
      <p:sp>
        <p:nvSpPr>
          <p:cNvPr id="5" name="Text 1"/>
          <p:cNvSpPr/>
          <p:nvPr/>
        </p:nvSpPr>
        <p:spPr>
          <a:xfrm>
            <a:off x="1504315" y="284861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6" name="Shape 2"/>
          <p:cNvSpPr/>
          <p:nvPr/>
        </p:nvSpPr>
        <p:spPr>
          <a:xfrm>
            <a:off x="1509395" y="2843530"/>
            <a:ext cx="1320165" cy="1334770"/>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a:effectLst>
            <a:outerShdw blurRad="304800" dist="184847" dir="2700000" algn="bl" rotWithShape="0">
              <a:srgbClr val="2E54A1">
                <a:alpha val="23922"/>
              </a:srgbClr>
            </a:outerShdw>
          </a:effectLst>
        </p:spPr>
      </p:sp>
      <p:sp>
        <p:nvSpPr>
          <p:cNvPr id="7" name="Text 3"/>
          <p:cNvSpPr/>
          <p:nvPr/>
        </p:nvSpPr>
        <p:spPr>
          <a:xfrm>
            <a:off x="1509395" y="284353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8" name="Text 4"/>
          <p:cNvSpPr/>
          <p:nvPr/>
        </p:nvSpPr>
        <p:spPr>
          <a:xfrm>
            <a:off x="1504315" y="3018790"/>
            <a:ext cx="1320165" cy="993140"/>
          </a:xfrm>
          <a:prstGeom prst="rect">
            <a:avLst/>
          </a:prstGeom>
          <a:noFill/>
          <a:ln/>
        </p:spPr>
        <p:txBody>
          <a:bodyPr wrap="square" lIns="91440" tIns="45720" rIns="91440" bIns="45720" rtlCol="0" anchor="ctr"/>
          <a:lstStyle/>
          <a:p>
            <a:pPr algn="ctr">
              <a:lnSpc>
                <a:spcPct val="100000"/>
              </a:lnSpc>
            </a:pPr>
            <a:r>
              <a:rPr lang="en-US" sz="4800" b="1" dirty="0">
                <a:solidFill>
                  <a:srgbClr val="FFFFFF"/>
                </a:solidFill>
                <a:latin typeface="ＭＳ 明朝" panose="02020609040205080304" pitchFamily="17" charset="-128"/>
                <a:ea typeface="ＭＳ 明朝" panose="02020609040205080304" pitchFamily="17" charset="-128"/>
                <a:cs typeface="Arial Black" pitchFamily="34" charset="-120"/>
              </a:rPr>
              <a:t>05</a:t>
            </a:r>
            <a:endParaRPr lang="en-US" sz="1600" dirty="0">
              <a:latin typeface="ＭＳ 明朝" panose="02020609040205080304" pitchFamily="17" charset="-128"/>
              <a:ea typeface="ＭＳ 明朝" panose="02020609040205080304" pitchFamily="17" charset="-128"/>
            </a:endParaRPr>
          </a:p>
        </p:txBody>
      </p:sp>
      <p:sp>
        <p:nvSpPr>
          <p:cNvPr id="9" name="Text 5"/>
          <p:cNvSpPr/>
          <p:nvPr/>
        </p:nvSpPr>
        <p:spPr>
          <a:xfrm>
            <a:off x="3142615" y="3230880"/>
            <a:ext cx="8497570" cy="707886"/>
          </a:xfrm>
          <a:prstGeom prst="rect">
            <a:avLst/>
          </a:prstGeom>
          <a:noFill/>
          <a:ln/>
        </p:spPr>
        <p:txBody>
          <a:bodyPr wrap="square" lIns="91440" tIns="45720" rIns="91440" bIns="45720" rtlCol="0" anchor="t">
            <a:spAutoFit/>
          </a:bodyPr>
          <a:lstStyle/>
          <a:p>
            <a:pPr>
              <a:lnSpc>
                <a:spcPct val="100000"/>
              </a:lnSpc>
            </a:pPr>
            <a:r>
              <a:rPr lang="en-US" sz="4000" b="1" dirty="0">
                <a:solidFill>
                  <a:srgbClr val="4874CB"/>
                </a:solidFill>
                <a:latin typeface="ＭＳ 明朝" panose="02020609040205080304" pitchFamily="17" charset="-128"/>
                <a:ea typeface="ＭＳ 明朝" panose="02020609040205080304" pitchFamily="17" charset="-128"/>
                <a:cs typeface="MiSans" pitchFamily="34" charset="-120"/>
              </a:rPr>
              <a:t>人材採用戦略</a:t>
            </a:r>
            <a:endParaRPr lang="en-US" sz="1600" dirty="0">
              <a:latin typeface="ＭＳ 明朝" panose="02020609040205080304" pitchFamily="17" charset="-128"/>
              <a:ea typeface="ＭＳ 明朝" panose="02020609040205080304" pitchFamily="17" charset="-128"/>
            </a:endParaRPr>
          </a:p>
        </p:txBody>
      </p:sp>
      <p:sp>
        <p:nvSpPr>
          <p:cNvPr id="10" name="Text 6"/>
          <p:cNvSpPr/>
          <p:nvPr/>
        </p:nvSpPr>
        <p:spPr>
          <a:xfrm>
            <a:off x="3142615" y="2295525"/>
            <a:ext cx="8497570" cy="906780"/>
          </a:xfrm>
          <a:prstGeom prst="rect">
            <a:avLst/>
          </a:prstGeom>
          <a:noFill/>
          <a:ln/>
        </p:spPr>
        <p:txBody>
          <a:bodyPr wrap="square" lIns="91440" tIns="45720" rIns="91440" bIns="45720" rtlCol="0" anchor="t"/>
          <a:lstStyle/>
          <a:p>
            <a:pPr>
              <a:lnSpc>
                <a:spcPct val="150000"/>
              </a:lnSpc>
            </a:pPr>
            <a:r>
              <a:rPr lang="en-US" sz="4400" b="1" dirty="0">
                <a:solidFill>
                  <a:srgbClr val="000000"/>
                </a:solidFill>
                <a:latin typeface="ＭＳ 明朝" panose="02020609040205080304" pitchFamily="17" charset="-128"/>
                <a:ea typeface="ＭＳ 明朝" panose="02020609040205080304" pitchFamily="17" charset="-128"/>
                <a:cs typeface="Arial Black" pitchFamily="34" charset="-120"/>
              </a:rPr>
              <a:t>PART 05</a:t>
            </a:r>
            <a:endParaRPr lang="en-US" sz="1600" dirty="0">
              <a:latin typeface="ＭＳ 明朝" panose="02020609040205080304" pitchFamily="17" charset="-128"/>
              <a:ea typeface="ＭＳ 明朝" panose="02020609040205080304" pitchFamily="17" charset="-128"/>
            </a:endParaRPr>
          </a:p>
        </p:txBody>
      </p:sp>
      <p:pic>
        <p:nvPicPr>
          <p:cNvPr id="11" name="Image 2" descr="https://kimi-img.moonshot.cn/pub/slides/slides_tmpl/image/25-09-04-14:54:55-d2sjffu1bb2p4onbpvlg.png"/>
          <p:cNvPicPr>
            <a:picLocks noChangeAspect="1"/>
          </p:cNvPicPr>
          <p:nvPr/>
        </p:nvPicPr>
        <p:blipFill>
          <a:blip r:embed="rId5"/>
          <a:stretch>
            <a:fillRect/>
          </a:stretch>
        </p:blipFill>
        <p:spPr>
          <a:xfrm rot="20460000">
            <a:off x="9391650" y="613410"/>
            <a:ext cx="4236720" cy="1689100"/>
          </a:xfrm>
          <a:prstGeom prst="rect">
            <a:avLst/>
          </a:prstGeom>
        </p:spPr>
      </p:pic>
      <p:sp>
        <p:nvSpPr>
          <p:cNvPr id="12" name="Shape 7"/>
          <p:cNvSpPr/>
          <p:nvPr/>
        </p:nvSpPr>
        <p:spPr>
          <a:xfrm rot="7680000">
            <a:off x="9137650" y="5888355"/>
            <a:ext cx="430530" cy="430530"/>
          </a:xfrm>
          <a:prstGeom prst="ellipse">
            <a:avLst/>
          </a:prstGeom>
          <a:gradFill flip="none" rotWithShape="1">
            <a:gsLst>
              <a:gs pos="0">
                <a:srgbClr val="D1DCF2">
                  <a:alpha val="14000"/>
                </a:srgbClr>
              </a:gs>
              <a:gs pos="22000">
                <a:srgbClr val="6389D3">
                  <a:alpha val="48000"/>
                </a:srgbClr>
              </a:gs>
              <a:gs pos="45000">
                <a:srgbClr val="6389D3">
                  <a:alpha val="83000"/>
                </a:srgbClr>
              </a:gs>
              <a:gs pos="66000">
                <a:srgbClr val="6389D3">
                  <a:alpha val="87000"/>
                </a:srgbClr>
              </a:gs>
              <a:gs pos="100000">
                <a:srgbClr val="6389D3">
                  <a:alpha val="87000"/>
                </a:srgbClr>
              </a:gs>
            </a:gsLst>
            <a:lin ang="5400000" scaled="1"/>
          </a:gradFill>
          <a:ln/>
        </p:spPr>
      </p:sp>
      <p:sp>
        <p:nvSpPr>
          <p:cNvPr id="13" name="Text 8"/>
          <p:cNvSpPr/>
          <p:nvPr/>
        </p:nvSpPr>
        <p:spPr>
          <a:xfrm rot="7680000">
            <a:off x="9137650" y="5888355"/>
            <a:ext cx="430530" cy="4305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4" name="Shape 9"/>
          <p:cNvSpPr/>
          <p:nvPr/>
        </p:nvSpPr>
        <p:spPr>
          <a:xfrm rot="4020000">
            <a:off x="9440545" y="886460"/>
            <a:ext cx="219075" cy="219075"/>
          </a:xfrm>
          <a:prstGeom prst="ellipse">
            <a:avLst/>
          </a:prstGeom>
          <a:gradFill flip="none" rotWithShape="1">
            <a:gsLst>
              <a:gs pos="0">
                <a:srgbClr val="D1DCF2">
                  <a:alpha val="14000"/>
                </a:srgbClr>
              </a:gs>
              <a:gs pos="22000">
                <a:srgbClr val="6389D3">
                  <a:alpha val="42000"/>
                </a:srgbClr>
              </a:gs>
              <a:gs pos="45000">
                <a:srgbClr val="6389D3">
                  <a:alpha val="68000"/>
                </a:srgbClr>
              </a:gs>
              <a:gs pos="66000">
                <a:srgbClr val="6389D3">
                  <a:alpha val="76000"/>
                </a:srgbClr>
              </a:gs>
              <a:gs pos="100000">
                <a:srgbClr val="6389D3">
                  <a:alpha val="76000"/>
                </a:srgbClr>
              </a:gs>
            </a:gsLst>
            <a:lin ang="5400000" scaled="1"/>
          </a:gradFill>
          <a:ln/>
        </p:spPr>
      </p:sp>
      <p:sp>
        <p:nvSpPr>
          <p:cNvPr id="15" name="Text 10"/>
          <p:cNvSpPr/>
          <p:nvPr/>
        </p:nvSpPr>
        <p:spPr>
          <a:xfrm rot="4020000">
            <a:off x="9440545" y="886460"/>
            <a:ext cx="219075" cy="21907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158750" y="1884328"/>
            <a:ext cx="11874500" cy="457200"/>
          </a:xfrm>
          <a:prstGeom prst="rect">
            <a:avLst/>
          </a:prstGeom>
          <a:noFill/>
          <a:ln/>
        </p:spPr>
        <p:txBody>
          <a:bodyPr wrap="square" lIns="0" tIns="0" rIns="0" bIns="0" rtlCol="0" anchor="ctr"/>
          <a:lstStyle/>
          <a:p>
            <a:pPr algn="ct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人材採用戦略：派遣・自社開発要員</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254000" y="2747699"/>
            <a:ext cx="5638800" cy="0"/>
          </a:xfrm>
          <a:prstGeom prst="line">
            <a:avLst/>
          </a:prstGeom>
          <a:noFill/>
          <a:ln w="42333">
            <a:solidFill>
              <a:srgbClr val="678BC7"/>
            </a:solidFill>
            <a:prstDash val="solid"/>
            <a:headEnd type="none"/>
            <a:tailEnd type="none"/>
          </a:ln>
        </p:spPr>
      </p:sp>
      <p:sp>
        <p:nvSpPr>
          <p:cNvPr id="5" name="Shape 2"/>
          <p:cNvSpPr/>
          <p:nvPr/>
        </p:nvSpPr>
        <p:spPr>
          <a:xfrm>
            <a:off x="254000" y="2747699"/>
            <a:ext cx="5638800" cy="2184400"/>
          </a:xfrm>
          <a:custGeom>
            <a:avLst/>
            <a:gdLst/>
            <a:ahLst/>
            <a:cxnLst/>
            <a:rect l="l" t="t" r="r" b="b"/>
            <a:pathLst>
              <a:path w="5638800" h="2184400">
                <a:moveTo>
                  <a:pt x="0" y="0"/>
                </a:moveTo>
                <a:lnTo>
                  <a:pt x="5638800" y="0"/>
                </a:lnTo>
                <a:lnTo>
                  <a:pt x="5638800" y="2082804"/>
                </a:lnTo>
                <a:cubicBezTo>
                  <a:pt x="5638800" y="2138914"/>
                  <a:pt x="5593314" y="2184400"/>
                  <a:pt x="5537204" y="2184400"/>
                </a:cubicBezTo>
                <a:lnTo>
                  <a:pt x="101596" y="2184400"/>
                </a:lnTo>
                <a:cubicBezTo>
                  <a:pt x="45486" y="2184400"/>
                  <a:pt x="0" y="2138914"/>
                  <a:pt x="0" y="2082804"/>
                </a:cubicBezTo>
                <a:lnTo>
                  <a:pt x="0" y="0"/>
                </a:lnTo>
                <a:close/>
              </a:path>
            </a:pathLst>
          </a:custGeom>
          <a:solidFill>
            <a:srgbClr val="9AB3D4">
              <a:alpha val="10196"/>
            </a:srgbClr>
          </a:solidFill>
          <a:ln/>
        </p:spPr>
      </p:sp>
      <p:sp>
        <p:nvSpPr>
          <p:cNvPr id="6" name="Shape 3"/>
          <p:cNvSpPr/>
          <p:nvPr/>
        </p:nvSpPr>
        <p:spPr>
          <a:xfrm>
            <a:off x="633379" y="3107367"/>
            <a:ext cx="333375" cy="381000"/>
          </a:xfrm>
          <a:custGeom>
            <a:avLst/>
            <a:gdLst/>
            <a:ahLst/>
            <a:cxnLst/>
            <a:rect l="l" t="t" r="r" b="b"/>
            <a:pathLst>
              <a:path w="333375" h="381000">
                <a:moveTo>
                  <a:pt x="166688" y="184547"/>
                </a:moveTo>
                <a:cubicBezTo>
                  <a:pt x="117403" y="184547"/>
                  <a:pt x="77391" y="144534"/>
                  <a:pt x="77391" y="95250"/>
                </a:cubicBezTo>
                <a:cubicBezTo>
                  <a:pt x="77391" y="45966"/>
                  <a:pt x="117403" y="5953"/>
                  <a:pt x="166687" y="5953"/>
                </a:cubicBezTo>
                <a:cubicBezTo>
                  <a:pt x="215972" y="5953"/>
                  <a:pt x="255984" y="45966"/>
                  <a:pt x="255984" y="95250"/>
                </a:cubicBezTo>
                <a:cubicBezTo>
                  <a:pt x="255984" y="144534"/>
                  <a:pt x="215972" y="184547"/>
                  <a:pt x="166688" y="184547"/>
                </a:cubicBezTo>
                <a:close/>
                <a:moveTo>
                  <a:pt x="143991" y="226219"/>
                </a:moveTo>
                <a:lnTo>
                  <a:pt x="189384" y="226219"/>
                </a:lnTo>
                <a:cubicBezTo>
                  <a:pt x="196602" y="226219"/>
                  <a:pt x="202406" y="232023"/>
                  <a:pt x="202406" y="239241"/>
                </a:cubicBezTo>
                <a:cubicBezTo>
                  <a:pt x="202406" y="242367"/>
                  <a:pt x="201290" y="245343"/>
                  <a:pt x="199281" y="247724"/>
                </a:cubicBezTo>
                <a:lnTo>
                  <a:pt x="178891" y="271537"/>
                </a:lnTo>
                <a:lnTo>
                  <a:pt x="201960" y="357188"/>
                </a:lnTo>
                <a:lnTo>
                  <a:pt x="202406" y="357188"/>
                </a:lnTo>
                <a:lnTo>
                  <a:pt x="228154" y="254124"/>
                </a:lnTo>
                <a:cubicBezTo>
                  <a:pt x="229791" y="247650"/>
                  <a:pt x="236413" y="243706"/>
                  <a:pt x="242664" y="246087"/>
                </a:cubicBezTo>
                <a:cubicBezTo>
                  <a:pt x="288727" y="263649"/>
                  <a:pt x="321469" y="308297"/>
                  <a:pt x="321469" y="360536"/>
                </a:cubicBezTo>
                <a:cubicBezTo>
                  <a:pt x="321469" y="371773"/>
                  <a:pt x="312316" y="380926"/>
                  <a:pt x="301079" y="380926"/>
                </a:cubicBezTo>
                <a:lnTo>
                  <a:pt x="32296" y="381000"/>
                </a:lnTo>
                <a:cubicBezTo>
                  <a:pt x="21059" y="381000"/>
                  <a:pt x="11906" y="371847"/>
                  <a:pt x="11906" y="360611"/>
                </a:cubicBezTo>
                <a:cubicBezTo>
                  <a:pt x="11906" y="308372"/>
                  <a:pt x="44648" y="263723"/>
                  <a:pt x="90711" y="246162"/>
                </a:cubicBezTo>
                <a:cubicBezTo>
                  <a:pt x="96962" y="243780"/>
                  <a:pt x="103584" y="247724"/>
                  <a:pt x="105221" y="254198"/>
                </a:cubicBezTo>
                <a:lnTo>
                  <a:pt x="130969" y="357262"/>
                </a:lnTo>
                <a:lnTo>
                  <a:pt x="131415" y="357262"/>
                </a:lnTo>
                <a:lnTo>
                  <a:pt x="154484" y="271611"/>
                </a:lnTo>
                <a:lnTo>
                  <a:pt x="134094" y="247799"/>
                </a:lnTo>
                <a:cubicBezTo>
                  <a:pt x="132085" y="245418"/>
                  <a:pt x="130969" y="242441"/>
                  <a:pt x="130969" y="239316"/>
                </a:cubicBezTo>
                <a:cubicBezTo>
                  <a:pt x="130969" y="232097"/>
                  <a:pt x="136773" y="226293"/>
                  <a:pt x="143991" y="226293"/>
                </a:cubicBezTo>
                <a:close/>
              </a:path>
            </a:pathLst>
          </a:custGeom>
          <a:solidFill>
            <a:srgbClr val="3C5A85"/>
          </a:solidFill>
          <a:ln/>
        </p:spPr>
      </p:sp>
      <p:sp>
        <p:nvSpPr>
          <p:cNvPr id="7" name="Text 4"/>
          <p:cNvSpPr/>
          <p:nvPr/>
        </p:nvSpPr>
        <p:spPr>
          <a:xfrm>
            <a:off x="1238085" y="3094797"/>
            <a:ext cx="2286000" cy="406400"/>
          </a:xfrm>
          <a:prstGeom prst="rect">
            <a:avLst/>
          </a:prstGeom>
          <a:noFill/>
          <a:ln/>
        </p:spPr>
        <p:txBody>
          <a:bodyPr wrap="square" lIns="0" tIns="0" rIns="0" bIns="0" rtlCol="0" anchor="ctr"/>
          <a:lstStyle/>
          <a:p>
            <a:pPr>
              <a:lnSpc>
                <a:spcPct val="110000"/>
              </a:lnSpc>
            </a:pPr>
            <a:r>
              <a:rPr lang="en-US" sz="2400" b="1" dirty="0">
                <a:solidFill>
                  <a:srgbClr val="3C5A85"/>
                </a:solidFill>
                <a:latin typeface="ＭＳ 明朝" panose="02020609040205080304" pitchFamily="17" charset="-128"/>
                <a:ea typeface="ＭＳ 明朝" panose="02020609040205080304" pitchFamily="17" charset="-128"/>
                <a:cs typeface="Noto Sans SC" pitchFamily="34" charset="-120"/>
              </a:rPr>
              <a:t>派遣要員の採用</a:t>
            </a:r>
            <a:endParaRPr lang="en-US" sz="1600" dirty="0">
              <a:latin typeface="ＭＳ 明朝" panose="02020609040205080304" pitchFamily="17" charset="-128"/>
              <a:ea typeface="ＭＳ 明朝" panose="02020609040205080304" pitchFamily="17" charset="-128"/>
            </a:endParaRPr>
          </a:p>
        </p:txBody>
      </p:sp>
      <p:sp>
        <p:nvSpPr>
          <p:cNvPr id="8" name="Text 5"/>
          <p:cNvSpPr/>
          <p:nvPr/>
        </p:nvSpPr>
        <p:spPr>
          <a:xfrm>
            <a:off x="558767" y="3704168"/>
            <a:ext cx="5118100" cy="965200"/>
          </a:xfrm>
          <a:prstGeom prst="rect">
            <a:avLst/>
          </a:prstGeom>
          <a:noFill/>
          <a:ln/>
        </p:spPr>
        <p:txBody>
          <a:bodyPr wrap="square" lIns="0" tIns="0" rIns="0" bIns="0" rtlCol="0" anchor="ctr"/>
          <a:lstStyle/>
          <a:p>
            <a:pPr marL="254000" indent="-254000">
              <a:lnSpc>
                <a:spcPct val="120000"/>
              </a:lnSpc>
              <a:spcBef>
                <a:spcPts val="10"/>
              </a:spcBef>
              <a:buSzPct val="100000"/>
              <a:buChar char="•"/>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案件需要に応じて</a:t>
            </a: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随時採用</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を実施</a:t>
            </a:r>
            <a:endParaRPr lang="en-US" sz="1600" dirty="0">
              <a:latin typeface="ＭＳ 明朝" panose="02020609040205080304" pitchFamily="17" charset="-128"/>
              <a:ea typeface="ＭＳ 明朝" panose="02020609040205080304" pitchFamily="17" charset="-128"/>
            </a:endParaRPr>
          </a:p>
          <a:p>
            <a:pPr marL="254000" indent="-254000">
              <a:lnSpc>
                <a:spcPct val="120000"/>
              </a:lnSpc>
              <a:spcBef>
                <a:spcPts val="10"/>
              </a:spcBef>
              <a:buSzPct val="100000"/>
              <a:buChar char="•"/>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営業情報と開発部門のスキル要件を</a:t>
            </a: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マッチング</a:t>
            </a:r>
            <a:endParaRPr lang="en-US" sz="1600" dirty="0">
              <a:latin typeface="ＭＳ 明朝" panose="02020609040205080304" pitchFamily="17" charset="-128"/>
              <a:ea typeface="ＭＳ 明朝" panose="02020609040205080304" pitchFamily="17" charset="-128"/>
            </a:endParaRPr>
          </a:p>
          <a:p>
            <a:pPr marL="254000" indent="-254000">
              <a:lnSpc>
                <a:spcPct val="120000"/>
              </a:lnSpc>
              <a:spcBef>
                <a:spcPts val="10"/>
              </a:spcBef>
              <a:buSzPct val="100000"/>
              <a:buChar char="•"/>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年間採用目標を設定し、効率的な採用活動を推進</a:t>
            </a:r>
            <a:endParaRPr lang="en-US" sz="1600" dirty="0">
              <a:latin typeface="ＭＳ 明朝" panose="02020609040205080304" pitchFamily="17" charset="-128"/>
              <a:ea typeface="ＭＳ 明朝" panose="02020609040205080304" pitchFamily="17" charset="-128"/>
            </a:endParaRPr>
          </a:p>
        </p:txBody>
      </p:sp>
      <p:sp>
        <p:nvSpPr>
          <p:cNvPr id="9" name="Shape 6"/>
          <p:cNvSpPr/>
          <p:nvPr/>
        </p:nvSpPr>
        <p:spPr>
          <a:xfrm>
            <a:off x="6299067" y="2747699"/>
            <a:ext cx="5638800" cy="0"/>
          </a:xfrm>
          <a:prstGeom prst="line">
            <a:avLst/>
          </a:prstGeom>
          <a:noFill/>
          <a:ln w="42333">
            <a:solidFill>
              <a:srgbClr val="678BC7"/>
            </a:solidFill>
            <a:prstDash val="solid"/>
            <a:headEnd type="none"/>
            <a:tailEnd type="none"/>
          </a:ln>
        </p:spPr>
      </p:sp>
      <p:sp>
        <p:nvSpPr>
          <p:cNvPr id="10" name="Shape 7"/>
          <p:cNvSpPr/>
          <p:nvPr/>
        </p:nvSpPr>
        <p:spPr>
          <a:xfrm>
            <a:off x="6299067" y="2747699"/>
            <a:ext cx="5638800" cy="2184400"/>
          </a:xfrm>
          <a:custGeom>
            <a:avLst/>
            <a:gdLst/>
            <a:ahLst/>
            <a:cxnLst/>
            <a:rect l="l" t="t" r="r" b="b"/>
            <a:pathLst>
              <a:path w="5638800" h="2184400">
                <a:moveTo>
                  <a:pt x="0" y="0"/>
                </a:moveTo>
                <a:lnTo>
                  <a:pt x="5638800" y="0"/>
                </a:lnTo>
                <a:lnTo>
                  <a:pt x="5638800" y="2082804"/>
                </a:lnTo>
                <a:cubicBezTo>
                  <a:pt x="5638800" y="2138914"/>
                  <a:pt x="5593314" y="2184400"/>
                  <a:pt x="5537204" y="2184400"/>
                </a:cubicBezTo>
                <a:lnTo>
                  <a:pt x="101596" y="2184400"/>
                </a:lnTo>
                <a:cubicBezTo>
                  <a:pt x="45486" y="2184400"/>
                  <a:pt x="0" y="2138914"/>
                  <a:pt x="0" y="2082804"/>
                </a:cubicBezTo>
                <a:lnTo>
                  <a:pt x="0" y="0"/>
                </a:lnTo>
                <a:close/>
              </a:path>
            </a:pathLst>
          </a:custGeom>
          <a:solidFill>
            <a:srgbClr val="9AB3D4">
              <a:alpha val="10196"/>
            </a:srgbClr>
          </a:solidFill>
          <a:ln/>
        </p:spPr>
      </p:sp>
      <p:sp>
        <p:nvSpPr>
          <p:cNvPr id="11" name="Shape 8"/>
          <p:cNvSpPr/>
          <p:nvPr/>
        </p:nvSpPr>
        <p:spPr>
          <a:xfrm>
            <a:off x="6607009" y="3107367"/>
            <a:ext cx="476250" cy="381000"/>
          </a:xfrm>
          <a:custGeom>
            <a:avLst/>
            <a:gdLst/>
            <a:ahLst/>
            <a:cxnLst/>
            <a:rect l="l" t="t" r="r" b="b"/>
            <a:pathLst>
              <a:path w="476250" h="381000">
                <a:moveTo>
                  <a:pt x="47625" y="71438"/>
                </a:moveTo>
                <a:cubicBezTo>
                  <a:pt x="47625" y="45169"/>
                  <a:pt x="68982" y="23812"/>
                  <a:pt x="95250" y="23812"/>
                </a:cubicBezTo>
                <a:lnTo>
                  <a:pt x="381000" y="23812"/>
                </a:lnTo>
                <a:cubicBezTo>
                  <a:pt x="407268" y="23812"/>
                  <a:pt x="428625" y="45169"/>
                  <a:pt x="428625" y="71438"/>
                </a:cubicBezTo>
                <a:lnTo>
                  <a:pt x="428625" y="250031"/>
                </a:lnTo>
                <a:lnTo>
                  <a:pt x="381000" y="250031"/>
                </a:lnTo>
                <a:lnTo>
                  <a:pt x="381000" y="71438"/>
                </a:lnTo>
                <a:lnTo>
                  <a:pt x="95250" y="71438"/>
                </a:lnTo>
                <a:lnTo>
                  <a:pt x="95250" y="250031"/>
                </a:lnTo>
                <a:lnTo>
                  <a:pt x="47625" y="250031"/>
                </a:lnTo>
                <a:lnTo>
                  <a:pt x="47625" y="71438"/>
                </a:lnTo>
                <a:close/>
                <a:moveTo>
                  <a:pt x="0" y="300038"/>
                </a:moveTo>
                <a:cubicBezTo>
                  <a:pt x="0" y="292150"/>
                  <a:pt x="6400" y="285750"/>
                  <a:pt x="14288" y="285750"/>
                </a:cubicBezTo>
                <a:lnTo>
                  <a:pt x="461963" y="285750"/>
                </a:lnTo>
                <a:cubicBezTo>
                  <a:pt x="469850" y="285750"/>
                  <a:pt x="476250" y="292150"/>
                  <a:pt x="476250" y="300038"/>
                </a:cubicBezTo>
                <a:cubicBezTo>
                  <a:pt x="476250" y="331589"/>
                  <a:pt x="450652" y="357188"/>
                  <a:pt x="419100" y="357188"/>
                </a:cubicBezTo>
                <a:lnTo>
                  <a:pt x="57150" y="357188"/>
                </a:lnTo>
                <a:cubicBezTo>
                  <a:pt x="25598" y="357188"/>
                  <a:pt x="0" y="331589"/>
                  <a:pt x="0" y="300038"/>
                </a:cubicBezTo>
                <a:close/>
                <a:moveTo>
                  <a:pt x="209104" y="155525"/>
                </a:moveTo>
                <a:lnTo>
                  <a:pt x="186035" y="178594"/>
                </a:lnTo>
                <a:lnTo>
                  <a:pt x="209104" y="201662"/>
                </a:lnTo>
                <a:cubicBezTo>
                  <a:pt x="216098" y="208657"/>
                  <a:pt x="216098" y="219968"/>
                  <a:pt x="209104" y="226888"/>
                </a:cubicBezTo>
                <a:cubicBezTo>
                  <a:pt x="202109" y="233809"/>
                  <a:pt x="190798" y="233883"/>
                  <a:pt x="183877" y="226888"/>
                </a:cubicBezTo>
                <a:lnTo>
                  <a:pt x="148158" y="191170"/>
                </a:lnTo>
                <a:cubicBezTo>
                  <a:pt x="141163" y="184175"/>
                  <a:pt x="141163" y="172864"/>
                  <a:pt x="148158" y="165943"/>
                </a:cubicBezTo>
                <a:lnTo>
                  <a:pt x="183877" y="130225"/>
                </a:lnTo>
                <a:cubicBezTo>
                  <a:pt x="190872" y="123230"/>
                  <a:pt x="202183" y="123230"/>
                  <a:pt x="209104" y="130225"/>
                </a:cubicBezTo>
                <a:cubicBezTo>
                  <a:pt x="216024" y="137220"/>
                  <a:pt x="216098" y="148530"/>
                  <a:pt x="209104" y="155451"/>
                </a:cubicBezTo>
                <a:close/>
                <a:moveTo>
                  <a:pt x="292447" y="130225"/>
                </a:moveTo>
                <a:lnTo>
                  <a:pt x="328166" y="165943"/>
                </a:lnTo>
                <a:cubicBezTo>
                  <a:pt x="335161" y="172938"/>
                  <a:pt x="335161" y="184249"/>
                  <a:pt x="328166" y="191170"/>
                </a:cubicBezTo>
                <a:lnTo>
                  <a:pt x="292447" y="226888"/>
                </a:lnTo>
                <a:cubicBezTo>
                  <a:pt x="285452" y="233883"/>
                  <a:pt x="274141" y="233883"/>
                  <a:pt x="267221" y="226888"/>
                </a:cubicBezTo>
                <a:cubicBezTo>
                  <a:pt x="260300" y="219894"/>
                  <a:pt x="260226" y="208583"/>
                  <a:pt x="267221" y="201662"/>
                </a:cubicBezTo>
                <a:lnTo>
                  <a:pt x="290289" y="178594"/>
                </a:lnTo>
                <a:lnTo>
                  <a:pt x="267221" y="155525"/>
                </a:lnTo>
                <a:cubicBezTo>
                  <a:pt x="260226" y="148530"/>
                  <a:pt x="260226" y="137220"/>
                  <a:pt x="267221" y="130299"/>
                </a:cubicBezTo>
                <a:cubicBezTo>
                  <a:pt x="274216" y="123379"/>
                  <a:pt x="285527" y="123304"/>
                  <a:pt x="292447" y="130299"/>
                </a:cubicBezTo>
                <a:close/>
              </a:path>
            </a:pathLst>
          </a:custGeom>
          <a:solidFill>
            <a:srgbClr val="3C5A85"/>
          </a:solidFill>
          <a:ln/>
        </p:spPr>
      </p:sp>
      <p:sp>
        <p:nvSpPr>
          <p:cNvPr id="12" name="Text 9"/>
          <p:cNvSpPr/>
          <p:nvPr/>
        </p:nvSpPr>
        <p:spPr>
          <a:xfrm>
            <a:off x="7283152" y="3094797"/>
            <a:ext cx="2895600" cy="406400"/>
          </a:xfrm>
          <a:prstGeom prst="rect">
            <a:avLst/>
          </a:prstGeom>
          <a:noFill/>
          <a:ln/>
        </p:spPr>
        <p:txBody>
          <a:bodyPr wrap="square" lIns="0" tIns="0" rIns="0" bIns="0" rtlCol="0" anchor="ctr"/>
          <a:lstStyle/>
          <a:p>
            <a:pPr>
              <a:lnSpc>
                <a:spcPct val="110000"/>
              </a:lnSpc>
            </a:pPr>
            <a:r>
              <a:rPr lang="en-US" sz="2400" b="1" dirty="0">
                <a:solidFill>
                  <a:srgbClr val="3C5A85"/>
                </a:solidFill>
                <a:latin typeface="ＭＳ 明朝" panose="02020609040205080304" pitchFamily="17" charset="-128"/>
                <a:ea typeface="ＭＳ 明朝" panose="02020609040205080304" pitchFamily="17" charset="-128"/>
                <a:cs typeface="Noto Sans SC" pitchFamily="34" charset="-120"/>
              </a:rPr>
              <a:t>自社開発要員の採用</a:t>
            </a:r>
            <a:endParaRPr lang="en-US" sz="1600" dirty="0">
              <a:latin typeface="ＭＳ 明朝" panose="02020609040205080304" pitchFamily="17" charset="-128"/>
              <a:ea typeface="ＭＳ 明朝" panose="02020609040205080304" pitchFamily="17" charset="-128"/>
            </a:endParaRPr>
          </a:p>
        </p:txBody>
      </p:sp>
      <p:sp>
        <p:nvSpPr>
          <p:cNvPr id="13" name="Text 10"/>
          <p:cNvSpPr/>
          <p:nvPr/>
        </p:nvSpPr>
        <p:spPr>
          <a:xfrm>
            <a:off x="6603834" y="3704168"/>
            <a:ext cx="5118100" cy="965200"/>
          </a:xfrm>
          <a:prstGeom prst="rect">
            <a:avLst/>
          </a:prstGeom>
          <a:noFill/>
          <a:ln/>
        </p:spPr>
        <p:txBody>
          <a:bodyPr wrap="square" lIns="0" tIns="0" rIns="0" bIns="0" rtlCol="0" anchor="ctr"/>
          <a:lstStyle/>
          <a:p>
            <a:pPr marL="254000" indent="-254000">
              <a:lnSpc>
                <a:spcPct val="120000"/>
              </a:lnSpc>
              <a:spcBef>
                <a:spcPts val="10"/>
              </a:spcBef>
              <a:buSzPct val="100000"/>
              <a:buChar char="•"/>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各グループの要望を整理し、必要スキル・人数を</a:t>
            </a: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明確化</a:t>
            </a:r>
            <a:endParaRPr lang="en-US" sz="1600" dirty="0">
              <a:latin typeface="ＭＳ 明朝" panose="02020609040205080304" pitchFamily="17" charset="-128"/>
              <a:ea typeface="ＭＳ 明朝" panose="02020609040205080304" pitchFamily="17" charset="-128"/>
            </a:endParaRPr>
          </a:p>
          <a:p>
            <a:pPr marL="254000" indent="-254000">
              <a:lnSpc>
                <a:spcPct val="120000"/>
              </a:lnSpc>
              <a:spcBef>
                <a:spcPts val="10"/>
              </a:spcBef>
              <a:buSzPct val="100000"/>
              <a:buChar char="•"/>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自社プロダクト推進の</a:t>
            </a: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コアメンバー</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を重視</a:t>
            </a:r>
            <a:endParaRPr lang="en-US" sz="1600" dirty="0">
              <a:latin typeface="ＭＳ 明朝" panose="02020609040205080304" pitchFamily="17" charset="-128"/>
              <a:ea typeface="ＭＳ 明朝" panose="02020609040205080304" pitchFamily="17" charset="-128"/>
            </a:endParaRPr>
          </a:p>
          <a:p>
            <a:pPr marL="254000" indent="-254000">
              <a:lnSpc>
                <a:spcPct val="120000"/>
              </a:lnSpc>
              <a:spcBef>
                <a:spcPts val="10"/>
              </a:spcBef>
              <a:buSzPct val="100000"/>
              <a:buChar char="•"/>
            </a:pP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3ヶ月定着率90%以上</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を目指し、入社後フォロー体制を強化</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59690" y="-333237"/>
            <a:ext cx="12311380" cy="6978650"/>
          </a:xfrm>
          <a:prstGeom prst="rect">
            <a:avLst/>
          </a:prstGeom>
        </p:spPr>
      </p:pic>
      <p:sp>
        <p:nvSpPr>
          <p:cNvPr id="3" name="Text 0"/>
          <p:cNvSpPr/>
          <p:nvPr/>
        </p:nvSpPr>
        <p:spPr>
          <a:xfrm>
            <a:off x="254000" y="1600733"/>
            <a:ext cx="5626100" cy="457200"/>
          </a:xfrm>
          <a:prstGeom prst="rect">
            <a:avLst/>
          </a:prstGeom>
          <a:noFill/>
          <a:ln/>
        </p:spPr>
        <p:txBody>
          <a:bodyPr wrap="square" lIns="0" tIns="0" rIns="0" bIns="0" rtlCol="0" anchor="ctr"/>
          <a:lstStyle/>
          <a:p>
            <a:pP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採用：KPIと定着促進</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254000" y="2362566"/>
            <a:ext cx="5435600" cy="1320800"/>
          </a:xfrm>
          <a:custGeom>
            <a:avLst/>
            <a:gdLst/>
            <a:ahLst/>
            <a:cxnLst/>
            <a:rect l="l" t="t" r="r" b="b"/>
            <a:pathLst>
              <a:path w="5435600" h="1320800">
                <a:moveTo>
                  <a:pt x="101596" y="0"/>
                </a:moveTo>
                <a:lnTo>
                  <a:pt x="5334004" y="0"/>
                </a:lnTo>
                <a:cubicBezTo>
                  <a:pt x="5390114" y="0"/>
                  <a:pt x="5435600" y="45486"/>
                  <a:pt x="5435600" y="101596"/>
                </a:cubicBezTo>
                <a:lnTo>
                  <a:pt x="5435600" y="1219204"/>
                </a:lnTo>
                <a:cubicBezTo>
                  <a:pt x="5435600" y="1275314"/>
                  <a:pt x="5390114" y="1320800"/>
                  <a:pt x="5334004" y="1320800"/>
                </a:cubicBezTo>
                <a:lnTo>
                  <a:pt x="101596" y="1320800"/>
                </a:lnTo>
                <a:cubicBezTo>
                  <a:pt x="45486" y="1320800"/>
                  <a:pt x="0" y="1275314"/>
                  <a:pt x="0" y="1219204"/>
                </a:cubicBezTo>
                <a:lnTo>
                  <a:pt x="0" y="101596"/>
                </a:lnTo>
                <a:cubicBezTo>
                  <a:pt x="0" y="45486"/>
                  <a:pt x="45486" y="0"/>
                  <a:pt x="101596" y="0"/>
                </a:cubicBezTo>
                <a:close/>
              </a:path>
            </a:pathLst>
          </a:custGeom>
          <a:solidFill>
            <a:srgbClr val="9AB3D4">
              <a:alpha val="20000"/>
            </a:srgbClr>
          </a:solidFill>
          <a:ln/>
        </p:spPr>
      </p:sp>
      <p:sp>
        <p:nvSpPr>
          <p:cNvPr id="5" name="Text 2"/>
          <p:cNvSpPr/>
          <p:nvPr/>
        </p:nvSpPr>
        <p:spPr>
          <a:xfrm>
            <a:off x="457068" y="2565636"/>
            <a:ext cx="51308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採用人数 (年間)</a:t>
            </a:r>
            <a:endParaRPr lang="en-US" sz="1600" dirty="0">
              <a:latin typeface="ＭＳ 明朝" panose="02020609040205080304" pitchFamily="17" charset="-128"/>
              <a:ea typeface="ＭＳ 明朝" panose="02020609040205080304" pitchFamily="17" charset="-128"/>
            </a:endParaRPr>
          </a:p>
        </p:txBody>
      </p:sp>
      <p:sp>
        <p:nvSpPr>
          <p:cNvPr id="6" name="Text 3"/>
          <p:cNvSpPr/>
          <p:nvPr/>
        </p:nvSpPr>
        <p:spPr>
          <a:xfrm>
            <a:off x="457068" y="2870398"/>
            <a:ext cx="5130800" cy="609600"/>
          </a:xfrm>
          <a:prstGeom prst="rect">
            <a:avLst/>
          </a:prstGeom>
          <a:noFill/>
          <a:ln/>
        </p:spPr>
        <p:txBody>
          <a:bodyPr wrap="square" lIns="0" tIns="0" rIns="0" bIns="0" rtlCol="0" anchor="ctr"/>
          <a:lstStyle/>
          <a:p>
            <a:pPr>
              <a:lnSpc>
                <a:spcPct val="130000"/>
              </a:lnSpc>
            </a:pP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派遣要員、自社開発要員ともに目標達成率で評価。</a:t>
            </a:r>
            <a:r>
              <a:rPr lang="en-US" sz="1600" dirty="0">
                <a:solidFill>
                  <a:srgbClr val="3C5A85"/>
                </a:solidFill>
                <a:highlight>
                  <a:srgbClr val="9AB3D4">
                    <a:alpha val="30000"/>
                  </a:srgbClr>
                </a:highlight>
                <a:latin typeface="ＭＳ 明朝" panose="02020609040205080304" pitchFamily="17" charset="-128"/>
                <a:ea typeface="ＭＳ 明朝" panose="02020609040205080304" pitchFamily="17" charset="-128"/>
                <a:cs typeface="Noto Sans SC" pitchFamily="34" charset="-120"/>
              </a:rPr>
              <a:t> A評価: 目標+20%以上</a:t>
            </a:r>
            <a:endParaRPr lang="en-US" sz="1600" dirty="0">
              <a:latin typeface="ＭＳ 明朝" panose="02020609040205080304" pitchFamily="17" charset="-128"/>
              <a:ea typeface="ＭＳ 明朝" panose="02020609040205080304" pitchFamily="17" charset="-128"/>
            </a:endParaRPr>
          </a:p>
        </p:txBody>
      </p:sp>
      <p:sp>
        <p:nvSpPr>
          <p:cNvPr id="7" name="Shape 4"/>
          <p:cNvSpPr/>
          <p:nvPr/>
        </p:nvSpPr>
        <p:spPr>
          <a:xfrm>
            <a:off x="254000" y="3886070"/>
            <a:ext cx="5435600" cy="1371600"/>
          </a:xfrm>
          <a:custGeom>
            <a:avLst/>
            <a:gdLst/>
            <a:ahLst/>
            <a:cxnLst/>
            <a:rect l="l" t="t" r="r" b="b"/>
            <a:pathLst>
              <a:path w="5435600" h="1371600">
                <a:moveTo>
                  <a:pt x="101594" y="0"/>
                </a:moveTo>
                <a:lnTo>
                  <a:pt x="5334006" y="0"/>
                </a:lnTo>
                <a:cubicBezTo>
                  <a:pt x="5390115" y="0"/>
                  <a:pt x="5435600" y="45485"/>
                  <a:pt x="5435600" y="101594"/>
                </a:cubicBezTo>
                <a:lnTo>
                  <a:pt x="5435600" y="1270006"/>
                </a:lnTo>
                <a:cubicBezTo>
                  <a:pt x="5435600" y="1326115"/>
                  <a:pt x="5390115" y="1371600"/>
                  <a:pt x="5334006" y="1371600"/>
                </a:cubicBezTo>
                <a:lnTo>
                  <a:pt x="101594" y="1371600"/>
                </a:lnTo>
                <a:cubicBezTo>
                  <a:pt x="45485" y="1371600"/>
                  <a:pt x="0" y="1326115"/>
                  <a:pt x="0" y="1270006"/>
                </a:cubicBezTo>
                <a:lnTo>
                  <a:pt x="0" y="101594"/>
                </a:lnTo>
                <a:cubicBezTo>
                  <a:pt x="0" y="45523"/>
                  <a:pt x="45523" y="0"/>
                  <a:pt x="101594" y="0"/>
                </a:cubicBezTo>
                <a:close/>
              </a:path>
            </a:pathLst>
          </a:custGeom>
          <a:solidFill>
            <a:srgbClr val="9AB3D4">
              <a:alpha val="20000"/>
            </a:srgbClr>
          </a:solidFill>
          <a:ln/>
        </p:spPr>
      </p:sp>
      <p:sp>
        <p:nvSpPr>
          <p:cNvPr id="8" name="Text 5"/>
          <p:cNvSpPr/>
          <p:nvPr/>
        </p:nvSpPr>
        <p:spPr>
          <a:xfrm>
            <a:off x="457068" y="4089140"/>
            <a:ext cx="51308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3ヶ月定着率</a:t>
            </a:r>
            <a:endParaRPr lang="en-US" sz="1600" dirty="0">
              <a:latin typeface="ＭＳ 明朝" panose="02020609040205080304" pitchFamily="17" charset="-128"/>
              <a:ea typeface="ＭＳ 明朝" panose="02020609040205080304" pitchFamily="17" charset="-128"/>
            </a:endParaRPr>
          </a:p>
        </p:txBody>
      </p:sp>
      <p:sp>
        <p:nvSpPr>
          <p:cNvPr id="9" name="Text 6"/>
          <p:cNvSpPr/>
          <p:nvPr/>
        </p:nvSpPr>
        <p:spPr>
          <a:xfrm>
            <a:off x="457068" y="4393902"/>
            <a:ext cx="5130800" cy="660400"/>
          </a:xfrm>
          <a:prstGeom prst="rect">
            <a:avLst/>
          </a:prstGeom>
          <a:noFill/>
          <a:ln/>
        </p:spPr>
        <p:txBody>
          <a:bodyPr wrap="square" lIns="0" tIns="0" rIns="0" bIns="0" rtlCol="0" anchor="ctr"/>
          <a:lstStyle/>
          <a:p>
            <a:pPr>
              <a:lnSpc>
                <a:spcPct val="130000"/>
              </a:lnSpc>
            </a:pP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目標: </a:t>
            </a:r>
            <a:r>
              <a:rPr lang="en-US" sz="1800" b="1" dirty="0">
                <a:solidFill>
                  <a:srgbClr val="678BC7"/>
                </a:solidFill>
                <a:latin typeface="ＭＳ 明朝" panose="02020609040205080304" pitchFamily="17" charset="-128"/>
                <a:ea typeface="ＭＳ 明朝" panose="02020609040205080304" pitchFamily="17" charset="-128"/>
                <a:cs typeface="Noto Sans SC" pitchFamily="34" charset="-120"/>
              </a:rPr>
              <a:t>90%以上</a:t>
            </a: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。A評価: </a:t>
            </a:r>
            <a:r>
              <a:rPr lang="en-US" sz="1800" b="1" dirty="0">
                <a:solidFill>
                  <a:srgbClr val="678BC7"/>
                </a:solidFill>
                <a:latin typeface="ＭＳ 明朝" panose="02020609040205080304" pitchFamily="17" charset="-128"/>
                <a:ea typeface="ＭＳ 明朝" panose="02020609040205080304" pitchFamily="17" charset="-128"/>
                <a:cs typeface="Noto Sans SC" pitchFamily="34" charset="-120"/>
              </a:rPr>
              <a:t>95%以上</a:t>
            </a: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。早期離脱防止が鍵。</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name="Slide 17">
    <p:bg>
      <p:bgPr>
        <a:gradFill flip="none" rotWithShape="0">
          <a:gsLst>
            <a:gs pos="0">
              <a:srgbClr val="94B9FF">
                <a:alpha val="0"/>
              </a:srgbClr>
            </a:gs>
            <a:gs pos="9000">
              <a:srgbClr val="94B9FF">
                <a:alpha val="0"/>
              </a:srgbClr>
            </a:gs>
            <a:gs pos="40000">
              <a:srgbClr val="94B9FF">
                <a:alpha val="11000"/>
              </a:srgbClr>
            </a:gs>
            <a:gs pos="63000">
              <a:srgbClr val="94B9FF">
                <a:alpha val="9000"/>
              </a:srgbClr>
            </a:gs>
            <a:gs pos="84000">
              <a:srgbClr val="94B9FF">
                <a:alpha val="46000"/>
              </a:srgbClr>
            </a:gs>
            <a:gs pos="100000">
              <a:srgbClr val="94B9FF">
                <a:alpha val="46000"/>
              </a:srgbClr>
            </a:gs>
          </a:gsLst>
          <a:lin ang="600000" scaled="1"/>
        </a:gradFill>
        <a:effectLst/>
      </p:bgPr>
    </p:bg>
    <p:spTree>
      <p:nvGrpSpPr>
        <p:cNvPr id="1" name=""/>
        <p:cNvGrpSpPr/>
        <p:nvPr/>
      </p:nvGrpSpPr>
      <p:grpSpPr>
        <a:xfrm>
          <a:off x="0" y="0"/>
          <a:ext cx="0" cy="0"/>
          <a:chOff x="0" y="0"/>
          <a:chExt cx="0" cy="0"/>
        </a:xfrm>
      </p:grpSpPr>
      <p:pic>
        <p:nvPicPr>
          <p:cNvPr id="2" name="Image 0" descr="https://kimi-img.moonshot.cn/pub/slides/slides_tmpl/image/25-09-04-14:54:56-d2sjfg61bb2p4onbpvpg.png"/>
          <p:cNvPicPr>
            <a:picLocks noChangeAspect="1"/>
          </p:cNvPicPr>
          <p:nvPr/>
        </p:nvPicPr>
        <p:blipFill>
          <a:blip r:embed="rId3"/>
          <a:srcRect l="20060" t="9520" b="9520"/>
          <a:stretch/>
        </p:blipFill>
        <p:spPr>
          <a:xfrm>
            <a:off x="3559810" y="0"/>
            <a:ext cx="6771640" cy="6858000"/>
          </a:xfrm>
          <a:prstGeom prst="rect">
            <a:avLst/>
          </a:prstGeom>
        </p:spPr>
      </p:pic>
      <p:pic>
        <p:nvPicPr>
          <p:cNvPr id="3" name="Image 1" descr="https://kimi-img.moonshot.cn/pub/slides/slides_tmpl/image/25-09-04-14:54:56-d2sjfg61bb2p4onbpvng.png"/>
          <p:cNvPicPr>
            <a:picLocks noChangeAspect="1"/>
          </p:cNvPicPr>
          <p:nvPr/>
        </p:nvPicPr>
        <p:blipFill>
          <a:blip r:embed="rId4"/>
          <a:stretch>
            <a:fillRect/>
          </a:stretch>
        </p:blipFill>
        <p:spPr>
          <a:xfrm>
            <a:off x="1023620" y="2388552"/>
            <a:ext cx="1600200" cy="1651000"/>
          </a:xfrm>
          <a:prstGeom prst="rect">
            <a:avLst/>
          </a:prstGeom>
        </p:spPr>
      </p:pic>
      <p:sp>
        <p:nvSpPr>
          <p:cNvPr id="4" name="Shape 0"/>
          <p:cNvSpPr/>
          <p:nvPr/>
        </p:nvSpPr>
        <p:spPr>
          <a:xfrm>
            <a:off x="1504315" y="2848610"/>
            <a:ext cx="1320165" cy="1334770"/>
          </a:xfrm>
          <a:prstGeom prst="ellipse">
            <a:avLst/>
          </a:prstGeom>
          <a:solidFill>
            <a:srgbClr val="FFFFFF"/>
          </a:solidFill>
          <a:ln/>
        </p:spPr>
      </p:sp>
      <p:sp>
        <p:nvSpPr>
          <p:cNvPr id="5" name="Text 1"/>
          <p:cNvSpPr/>
          <p:nvPr/>
        </p:nvSpPr>
        <p:spPr>
          <a:xfrm>
            <a:off x="1504315" y="284861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6" name="Shape 2"/>
          <p:cNvSpPr/>
          <p:nvPr/>
        </p:nvSpPr>
        <p:spPr>
          <a:xfrm>
            <a:off x="1509395" y="2843530"/>
            <a:ext cx="1320165" cy="1334770"/>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a:effectLst>
            <a:outerShdw blurRad="304800" dist="184847" dir="2700000" algn="bl" rotWithShape="0">
              <a:srgbClr val="2E54A1">
                <a:alpha val="23922"/>
              </a:srgbClr>
            </a:outerShdw>
          </a:effectLst>
        </p:spPr>
      </p:sp>
      <p:sp>
        <p:nvSpPr>
          <p:cNvPr id="7" name="Text 3"/>
          <p:cNvSpPr/>
          <p:nvPr/>
        </p:nvSpPr>
        <p:spPr>
          <a:xfrm>
            <a:off x="1509395" y="284353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8" name="Text 4"/>
          <p:cNvSpPr/>
          <p:nvPr/>
        </p:nvSpPr>
        <p:spPr>
          <a:xfrm>
            <a:off x="1504315" y="3018790"/>
            <a:ext cx="1320165" cy="993140"/>
          </a:xfrm>
          <a:prstGeom prst="rect">
            <a:avLst/>
          </a:prstGeom>
          <a:noFill/>
          <a:ln/>
        </p:spPr>
        <p:txBody>
          <a:bodyPr wrap="square" lIns="91440" tIns="45720" rIns="91440" bIns="45720" rtlCol="0" anchor="ctr"/>
          <a:lstStyle/>
          <a:p>
            <a:pPr algn="ctr">
              <a:lnSpc>
                <a:spcPct val="100000"/>
              </a:lnSpc>
            </a:pPr>
            <a:r>
              <a:rPr lang="en-US" sz="4800" b="1" dirty="0">
                <a:solidFill>
                  <a:srgbClr val="FFFFFF"/>
                </a:solidFill>
                <a:latin typeface="ＭＳ 明朝" panose="02020609040205080304" pitchFamily="17" charset="-128"/>
                <a:ea typeface="ＭＳ 明朝" panose="02020609040205080304" pitchFamily="17" charset="-128"/>
                <a:cs typeface="Arial Black" pitchFamily="34" charset="-120"/>
              </a:rPr>
              <a:t>06</a:t>
            </a:r>
            <a:endParaRPr lang="en-US" sz="1600" dirty="0">
              <a:latin typeface="ＭＳ 明朝" panose="02020609040205080304" pitchFamily="17" charset="-128"/>
              <a:ea typeface="ＭＳ 明朝" panose="02020609040205080304" pitchFamily="17" charset="-128"/>
            </a:endParaRPr>
          </a:p>
        </p:txBody>
      </p:sp>
      <p:sp>
        <p:nvSpPr>
          <p:cNvPr id="9" name="Text 5"/>
          <p:cNvSpPr/>
          <p:nvPr/>
        </p:nvSpPr>
        <p:spPr>
          <a:xfrm>
            <a:off x="3142615" y="3230880"/>
            <a:ext cx="8497570" cy="706755"/>
          </a:xfrm>
          <a:prstGeom prst="rect">
            <a:avLst/>
          </a:prstGeom>
          <a:noFill/>
          <a:ln/>
        </p:spPr>
        <p:txBody>
          <a:bodyPr wrap="square" lIns="91440" tIns="45720" rIns="91440" bIns="45720" rtlCol="0" anchor="t">
            <a:spAutoFit/>
          </a:bodyPr>
          <a:lstStyle/>
          <a:p>
            <a:pPr>
              <a:lnSpc>
                <a:spcPct val="100000"/>
              </a:lnSpc>
            </a:pPr>
            <a:r>
              <a:rPr lang="en-US" sz="4000" b="1" dirty="0">
                <a:solidFill>
                  <a:srgbClr val="4874CB"/>
                </a:solidFill>
                <a:latin typeface="ＭＳ 明朝" panose="02020609040205080304" pitchFamily="17" charset="-128"/>
                <a:ea typeface="ＭＳ 明朝" panose="02020609040205080304" pitchFamily="17" charset="-128"/>
                <a:cs typeface="MiSans" pitchFamily="34" charset="-120"/>
              </a:rPr>
              <a:t>PAD事業立ち上げ</a:t>
            </a:r>
            <a:endParaRPr lang="en-US" sz="1600" dirty="0">
              <a:latin typeface="ＭＳ 明朝" panose="02020609040205080304" pitchFamily="17" charset="-128"/>
              <a:ea typeface="ＭＳ 明朝" panose="02020609040205080304" pitchFamily="17" charset="-128"/>
            </a:endParaRPr>
          </a:p>
        </p:txBody>
      </p:sp>
      <p:sp>
        <p:nvSpPr>
          <p:cNvPr id="10" name="Text 6"/>
          <p:cNvSpPr/>
          <p:nvPr/>
        </p:nvSpPr>
        <p:spPr>
          <a:xfrm>
            <a:off x="3142615" y="2295525"/>
            <a:ext cx="8497570" cy="906780"/>
          </a:xfrm>
          <a:prstGeom prst="rect">
            <a:avLst/>
          </a:prstGeom>
          <a:noFill/>
          <a:ln/>
        </p:spPr>
        <p:txBody>
          <a:bodyPr wrap="square" lIns="91440" tIns="45720" rIns="91440" bIns="45720" rtlCol="0" anchor="t"/>
          <a:lstStyle/>
          <a:p>
            <a:pPr>
              <a:lnSpc>
                <a:spcPct val="150000"/>
              </a:lnSpc>
            </a:pPr>
            <a:r>
              <a:rPr lang="en-US" sz="4400" b="1" dirty="0">
                <a:solidFill>
                  <a:srgbClr val="000000"/>
                </a:solidFill>
                <a:latin typeface="ＭＳ 明朝" panose="02020609040205080304" pitchFamily="17" charset="-128"/>
                <a:ea typeface="ＭＳ 明朝" panose="02020609040205080304" pitchFamily="17" charset="-128"/>
                <a:cs typeface="Arial Black" pitchFamily="34" charset="-120"/>
              </a:rPr>
              <a:t>PART 06</a:t>
            </a:r>
            <a:endParaRPr lang="en-US" sz="1600" dirty="0">
              <a:latin typeface="ＭＳ 明朝" panose="02020609040205080304" pitchFamily="17" charset="-128"/>
              <a:ea typeface="ＭＳ 明朝" panose="02020609040205080304" pitchFamily="17" charset="-128"/>
            </a:endParaRPr>
          </a:p>
        </p:txBody>
      </p:sp>
      <p:pic>
        <p:nvPicPr>
          <p:cNvPr id="11" name="Image 2" descr="https://kimi-img.moonshot.cn/pub/slides/slides_tmpl/image/25-09-04-14:54:55-d2sjffu1bb2p4onbpvlg.png"/>
          <p:cNvPicPr>
            <a:picLocks noChangeAspect="1"/>
          </p:cNvPicPr>
          <p:nvPr/>
        </p:nvPicPr>
        <p:blipFill>
          <a:blip r:embed="rId5"/>
          <a:stretch>
            <a:fillRect/>
          </a:stretch>
        </p:blipFill>
        <p:spPr>
          <a:xfrm rot="20460000">
            <a:off x="9391650" y="613410"/>
            <a:ext cx="4236720" cy="1689100"/>
          </a:xfrm>
          <a:prstGeom prst="rect">
            <a:avLst/>
          </a:prstGeom>
        </p:spPr>
      </p:pic>
      <p:sp>
        <p:nvSpPr>
          <p:cNvPr id="12" name="Shape 7"/>
          <p:cNvSpPr/>
          <p:nvPr/>
        </p:nvSpPr>
        <p:spPr>
          <a:xfrm rot="7680000">
            <a:off x="9137650" y="5888355"/>
            <a:ext cx="430530" cy="430530"/>
          </a:xfrm>
          <a:prstGeom prst="ellipse">
            <a:avLst/>
          </a:prstGeom>
          <a:gradFill flip="none" rotWithShape="1">
            <a:gsLst>
              <a:gs pos="0">
                <a:srgbClr val="D1DCF2">
                  <a:alpha val="14000"/>
                </a:srgbClr>
              </a:gs>
              <a:gs pos="22000">
                <a:srgbClr val="6389D3">
                  <a:alpha val="48000"/>
                </a:srgbClr>
              </a:gs>
              <a:gs pos="45000">
                <a:srgbClr val="6389D3">
                  <a:alpha val="83000"/>
                </a:srgbClr>
              </a:gs>
              <a:gs pos="66000">
                <a:srgbClr val="6389D3">
                  <a:alpha val="87000"/>
                </a:srgbClr>
              </a:gs>
              <a:gs pos="100000">
                <a:srgbClr val="6389D3">
                  <a:alpha val="87000"/>
                </a:srgbClr>
              </a:gs>
            </a:gsLst>
            <a:lin ang="5400000" scaled="1"/>
          </a:gradFill>
          <a:ln/>
        </p:spPr>
      </p:sp>
      <p:sp>
        <p:nvSpPr>
          <p:cNvPr id="13" name="Text 8"/>
          <p:cNvSpPr/>
          <p:nvPr/>
        </p:nvSpPr>
        <p:spPr>
          <a:xfrm rot="7680000">
            <a:off x="9137650" y="5888355"/>
            <a:ext cx="430530" cy="4305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4" name="Shape 9"/>
          <p:cNvSpPr/>
          <p:nvPr/>
        </p:nvSpPr>
        <p:spPr>
          <a:xfrm rot="4020000">
            <a:off x="9440545" y="886460"/>
            <a:ext cx="219075" cy="219075"/>
          </a:xfrm>
          <a:prstGeom prst="ellipse">
            <a:avLst/>
          </a:prstGeom>
          <a:gradFill flip="none" rotWithShape="1">
            <a:gsLst>
              <a:gs pos="0">
                <a:srgbClr val="D1DCF2">
                  <a:alpha val="14000"/>
                </a:srgbClr>
              </a:gs>
              <a:gs pos="22000">
                <a:srgbClr val="6389D3">
                  <a:alpha val="42000"/>
                </a:srgbClr>
              </a:gs>
              <a:gs pos="45000">
                <a:srgbClr val="6389D3">
                  <a:alpha val="68000"/>
                </a:srgbClr>
              </a:gs>
              <a:gs pos="66000">
                <a:srgbClr val="6389D3">
                  <a:alpha val="76000"/>
                </a:srgbClr>
              </a:gs>
              <a:gs pos="100000">
                <a:srgbClr val="6389D3">
                  <a:alpha val="76000"/>
                </a:srgbClr>
              </a:gs>
            </a:gsLst>
            <a:lin ang="5400000" scaled="1"/>
          </a:gradFill>
          <a:ln/>
        </p:spPr>
      </p:sp>
      <p:sp>
        <p:nvSpPr>
          <p:cNvPr id="15" name="Text 10"/>
          <p:cNvSpPr/>
          <p:nvPr/>
        </p:nvSpPr>
        <p:spPr>
          <a:xfrm rot="4020000">
            <a:off x="9440545" y="886460"/>
            <a:ext cx="219075" cy="21907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158750" y="2311636"/>
            <a:ext cx="11874500" cy="457200"/>
          </a:xfrm>
          <a:prstGeom prst="rect">
            <a:avLst/>
          </a:prstGeom>
          <a:noFill/>
          <a:ln/>
        </p:spPr>
        <p:txBody>
          <a:bodyPr wrap="square" lIns="0" tIns="0" rIns="0" bIns="0" rtlCol="0" anchor="ctr"/>
          <a:lstStyle/>
          <a:p>
            <a:pPr algn="ct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PAD事業：チーム編成と社内活用</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1911615" y="3175000"/>
            <a:ext cx="571500" cy="457200"/>
          </a:xfrm>
          <a:custGeom>
            <a:avLst/>
            <a:gdLst/>
            <a:ahLst/>
            <a:cxnLst/>
            <a:rect l="l" t="t" r="r" b="b"/>
            <a:pathLst>
              <a:path w="571500" h="457200">
                <a:moveTo>
                  <a:pt x="285750" y="200025"/>
                </a:moveTo>
                <a:cubicBezTo>
                  <a:pt x="337006" y="200025"/>
                  <a:pt x="378619" y="158412"/>
                  <a:pt x="378619" y="107156"/>
                </a:cubicBezTo>
                <a:cubicBezTo>
                  <a:pt x="378619" y="55901"/>
                  <a:pt x="337006" y="14288"/>
                  <a:pt x="285750" y="14288"/>
                </a:cubicBezTo>
                <a:cubicBezTo>
                  <a:pt x="234494" y="14288"/>
                  <a:pt x="192881" y="55901"/>
                  <a:pt x="192881" y="107156"/>
                </a:cubicBezTo>
                <a:cubicBezTo>
                  <a:pt x="192881" y="158412"/>
                  <a:pt x="234494" y="200025"/>
                  <a:pt x="285750" y="200025"/>
                </a:cubicBezTo>
                <a:close/>
                <a:moveTo>
                  <a:pt x="85725" y="207169"/>
                </a:moveTo>
                <a:cubicBezTo>
                  <a:pt x="121210" y="207169"/>
                  <a:pt x="150019" y="178360"/>
                  <a:pt x="150019" y="142875"/>
                </a:cubicBezTo>
                <a:cubicBezTo>
                  <a:pt x="150019" y="107390"/>
                  <a:pt x="121210" y="78581"/>
                  <a:pt x="85725" y="78581"/>
                </a:cubicBezTo>
                <a:cubicBezTo>
                  <a:pt x="50240" y="78581"/>
                  <a:pt x="21431" y="107390"/>
                  <a:pt x="21431" y="142875"/>
                </a:cubicBezTo>
                <a:cubicBezTo>
                  <a:pt x="21431" y="178360"/>
                  <a:pt x="50240" y="207169"/>
                  <a:pt x="85725" y="207169"/>
                </a:cubicBezTo>
                <a:close/>
                <a:moveTo>
                  <a:pt x="0" y="371475"/>
                </a:moveTo>
                <a:lnTo>
                  <a:pt x="0" y="400050"/>
                </a:lnTo>
                <a:cubicBezTo>
                  <a:pt x="0" y="415856"/>
                  <a:pt x="12769" y="428625"/>
                  <a:pt x="28575" y="428625"/>
                </a:cubicBezTo>
                <a:lnTo>
                  <a:pt x="105995" y="428625"/>
                </a:lnTo>
                <a:cubicBezTo>
                  <a:pt x="102156" y="419874"/>
                  <a:pt x="100013" y="410230"/>
                  <a:pt x="100013" y="400050"/>
                </a:cubicBezTo>
                <a:lnTo>
                  <a:pt x="100013" y="385763"/>
                </a:lnTo>
                <a:cubicBezTo>
                  <a:pt x="100013" y="338257"/>
                  <a:pt x="117872" y="294858"/>
                  <a:pt x="147251" y="261997"/>
                </a:cubicBezTo>
                <a:cubicBezTo>
                  <a:pt x="136803" y="258872"/>
                  <a:pt x="125730" y="257175"/>
                  <a:pt x="114300" y="257175"/>
                </a:cubicBezTo>
                <a:cubicBezTo>
                  <a:pt x="51167" y="257175"/>
                  <a:pt x="0" y="308342"/>
                  <a:pt x="0" y="371475"/>
                </a:cubicBezTo>
                <a:close/>
                <a:moveTo>
                  <a:pt x="550069" y="142875"/>
                </a:moveTo>
                <a:cubicBezTo>
                  <a:pt x="550069" y="107390"/>
                  <a:pt x="521260" y="78581"/>
                  <a:pt x="485775" y="78581"/>
                </a:cubicBezTo>
                <a:cubicBezTo>
                  <a:pt x="450290" y="78581"/>
                  <a:pt x="421481" y="107390"/>
                  <a:pt x="421481" y="142875"/>
                </a:cubicBezTo>
                <a:cubicBezTo>
                  <a:pt x="421481" y="178360"/>
                  <a:pt x="450290" y="207169"/>
                  <a:pt x="485775" y="207169"/>
                </a:cubicBezTo>
                <a:cubicBezTo>
                  <a:pt x="521260" y="207169"/>
                  <a:pt x="550069" y="178360"/>
                  <a:pt x="550069" y="142875"/>
                </a:cubicBezTo>
                <a:close/>
                <a:moveTo>
                  <a:pt x="142875" y="385763"/>
                </a:moveTo>
                <a:lnTo>
                  <a:pt x="142875" y="400050"/>
                </a:lnTo>
                <a:cubicBezTo>
                  <a:pt x="142875" y="415856"/>
                  <a:pt x="155644" y="428625"/>
                  <a:pt x="171450" y="428625"/>
                </a:cubicBezTo>
                <a:lnTo>
                  <a:pt x="311468" y="428625"/>
                </a:lnTo>
                <a:cubicBezTo>
                  <a:pt x="305127" y="409337"/>
                  <a:pt x="305842" y="388977"/>
                  <a:pt x="321022" y="371475"/>
                </a:cubicBezTo>
                <a:cubicBezTo>
                  <a:pt x="308521" y="357009"/>
                  <a:pt x="302716" y="336024"/>
                  <a:pt x="310842" y="314950"/>
                </a:cubicBezTo>
                <a:cubicBezTo>
                  <a:pt x="316736" y="299680"/>
                  <a:pt x="325041" y="285393"/>
                  <a:pt x="335310" y="272713"/>
                </a:cubicBezTo>
                <a:cubicBezTo>
                  <a:pt x="340132" y="266819"/>
                  <a:pt x="345668" y="262265"/>
                  <a:pt x="351651" y="258961"/>
                </a:cubicBezTo>
                <a:cubicBezTo>
                  <a:pt x="331916" y="248692"/>
                  <a:pt x="309503" y="242888"/>
                  <a:pt x="285750" y="242888"/>
                </a:cubicBezTo>
                <a:cubicBezTo>
                  <a:pt x="206812" y="242888"/>
                  <a:pt x="142875" y="306824"/>
                  <a:pt x="142875" y="385763"/>
                </a:cubicBezTo>
                <a:close/>
                <a:moveTo>
                  <a:pt x="557748" y="346383"/>
                </a:moveTo>
                <a:cubicBezTo>
                  <a:pt x="563374" y="343168"/>
                  <a:pt x="566231" y="336471"/>
                  <a:pt x="563820" y="330309"/>
                </a:cubicBezTo>
                <a:cubicBezTo>
                  <a:pt x="559534" y="319236"/>
                  <a:pt x="553551" y="308789"/>
                  <a:pt x="546050" y="299591"/>
                </a:cubicBezTo>
                <a:cubicBezTo>
                  <a:pt x="541943" y="294501"/>
                  <a:pt x="534710" y="293608"/>
                  <a:pt x="529084" y="296912"/>
                </a:cubicBezTo>
                <a:cubicBezTo>
                  <a:pt x="509617" y="308164"/>
                  <a:pt x="485686" y="294412"/>
                  <a:pt x="485686" y="271820"/>
                </a:cubicBezTo>
                <a:cubicBezTo>
                  <a:pt x="485686" y="265301"/>
                  <a:pt x="481310" y="259497"/>
                  <a:pt x="474881" y="258514"/>
                </a:cubicBezTo>
                <a:cubicBezTo>
                  <a:pt x="463361" y="256729"/>
                  <a:pt x="450949" y="256729"/>
                  <a:pt x="439430" y="258514"/>
                </a:cubicBezTo>
                <a:cubicBezTo>
                  <a:pt x="433001" y="259497"/>
                  <a:pt x="428625" y="265301"/>
                  <a:pt x="428625" y="271820"/>
                </a:cubicBezTo>
                <a:cubicBezTo>
                  <a:pt x="428625" y="294322"/>
                  <a:pt x="404693" y="308164"/>
                  <a:pt x="385227" y="296912"/>
                </a:cubicBezTo>
                <a:cubicBezTo>
                  <a:pt x="379601" y="293697"/>
                  <a:pt x="372368" y="294590"/>
                  <a:pt x="368260" y="299591"/>
                </a:cubicBezTo>
                <a:cubicBezTo>
                  <a:pt x="360759" y="308789"/>
                  <a:pt x="354776" y="319236"/>
                  <a:pt x="350490" y="330309"/>
                </a:cubicBezTo>
                <a:cubicBezTo>
                  <a:pt x="348169" y="336381"/>
                  <a:pt x="350937" y="343079"/>
                  <a:pt x="356562" y="346293"/>
                </a:cubicBezTo>
                <a:cubicBezTo>
                  <a:pt x="376118" y="357545"/>
                  <a:pt x="376118" y="385137"/>
                  <a:pt x="356562" y="396478"/>
                </a:cubicBezTo>
                <a:cubicBezTo>
                  <a:pt x="350937" y="399693"/>
                  <a:pt x="348079" y="406390"/>
                  <a:pt x="350490" y="412462"/>
                </a:cubicBezTo>
                <a:cubicBezTo>
                  <a:pt x="354776" y="423535"/>
                  <a:pt x="360759" y="433983"/>
                  <a:pt x="368260" y="443180"/>
                </a:cubicBezTo>
                <a:cubicBezTo>
                  <a:pt x="372368" y="448270"/>
                  <a:pt x="379601" y="449163"/>
                  <a:pt x="385227" y="445859"/>
                </a:cubicBezTo>
                <a:cubicBezTo>
                  <a:pt x="404693" y="434608"/>
                  <a:pt x="428625" y="448449"/>
                  <a:pt x="428625" y="470952"/>
                </a:cubicBezTo>
                <a:cubicBezTo>
                  <a:pt x="428625" y="477470"/>
                  <a:pt x="433001" y="483275"/>
                  <a:pt x="439430" y="484257"/>
                </a:cubicBezTo>
                <a:cubicBezTo>
                  <a:pt x="450949" y="486043"/>
                  <a:pt x="463361" y="486043"/>
                  <a:pt x="474881" y="484257"/>
                </a:cubicBezTo>
                <a:cubicBezTo>
                  <a:pt x="481310" y="483275"/>
                  <a:pt x="485686" y="477470"/>
                  <a:pt x="485686" y="470952"/>
                </a:cubicBezTo>
                <a:cubicBezTo>
                  <a:pt x="485686" y="448449"/>
                  <a:pt x="509617" y="434608"/>
                  <a:pt x="529084" y="445859"/>
                </a:cubicBezTo>
                <a:cubicBezTo>
                  <a:pt x="534710" y="449074"/>
                  <a:pt x="541943" y="448181"/>
                  <a:pt x="546050" y="443180"/>
                </a:cubicBezTo>
                <a:cubicBezTo>
                  <a:pt x="553551" y="433983"/>
                  <a:pt x="559534" y="423535"/>
                  <a:pt x="563820" y="412462"/>
                </a:cubicBezTo>
                <a:cubicBezTo>
                  <a:pt x="566142" y="406390"/>
                  <a:pt x="563374" y="399693"/>
                  <a:pt x="557748" y="396478"/>
                </a:cubicBezTo>
                <a:cubicBezTo>
                  <a:pt x="538192" y="385227"/>
                  <a:pt x="538192" y="357634"/>
                  <a:pt x="557748" y="346293"/>
                </a:cubicBezTo>
                <a:close/>
                <a:moveTo>
                  <a:pt x="421481" y="371475"/>
                </a:moveTo>
                <a:cubicBezTo>
                  <a:pt x="421481" y="351761"/>
                  <a:pt x="437486" y="335756"/>
                  <a:pt x="457200" y="335756"/>
                </a:cubicBezTo>
                <a:cubicBezTo>
                  <a:pt x="476914" y="335756"/>
                  <a:pt x="492919" y="351761"/>
                  <a:pt x="492919" y="371475"/>
                </a:cubicBezTo>
                <a:cubicBezTo>
                  <a:pt x="492919" y="391189"/>
                  <a:pt x="476914" y="407194"/>
                  <a:pt x="457200" y="407194"/>
                </a:cubicBezTo>
                <a:cubicBezTo>
                  <a:pt x="437486" y="407194"/>
                  <a:pt x="421481" y="391189"/>
                  <a:pt x="421481" y="371475"/>
                </a:cubicBezTo>
                <a:close/>
              </a:path>
            </a:pathLst>
          </a:custGeom>
          <a:solidFill>
            <a:srgbClr val="3C5A85"/>
          </a:solidFill>
          <a:ln/>
        </p:spPr>
      </p:sp>
      <p:sp>
        <p:nvSpPr>
          <p:cNvPr id="5" name="Text 2"/>
          <p:cNvSpPr/>
          <p:nvPr/>
        </p:nvSpPr>
        <p:spPr>
          <a:xfrm>
            <a:off x="1638565" y="3733769"/>
            <a:ext cx="1117600" cy="304800"/>
          </a:xfrm>
          <a:prstGeom prst="rect">
            <a:avLst/>
          </a:prstGeom>
          <a:noFill/>
          <a:ln/>
        </p:spPr>
        <p:txBody>
          <a:bodyPr wrap="square" lIns="0" tIns="0" rIns="0" bIns="0" rtlCol="0" anchor="ctr"/>
          <a:lstStyle/>
          <a:p>
            <a:pPr algn="ct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チーム編成</a:t>
            </a:r>
            <a:endParaRPr lang="en-US" sz="1600" dirty="0">
              <a:latin typeface="ＭＳ 明朝" panose="02020609040205080304" pitchFamily="17" charset="-128"/>
              <a:ea typeface="ＭＳ 明朝" panose="02020609040205080304" pitchFamily="17" charset="-128"/>
            </a:endParaRPr>
          </a:p>
        </p:txBody>
      </p:sp>
      <p:sp>
        <p:nvSpPr>
          <p:cNvPr id="6" name="Text 3"/>
          <p:cNvSpPr/>
          <p:nvPr/>
        </p:nvSpPr>
        <p:spPr>
          <a:xfrm>
            <a:off x="692415" y="4038538"/>
            <a:ext cx="3009900" cy="508000"/>
          </a:xfrm>
          <a:prstGeom prst="rect">
            <a:avLst/>
          </a:prstGeom>
          <a:noFill/>
          <a:ln/>
        </p:spPr>
        <p:txBody>
          <a:bodyPr wrap="square" lIns="0" tIns="0" rIns="0" bIns="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2025年12月、5名体制でPADスキルを集中教育</a:t>
            </a:r>
            <a:endParaRPr lang="en-US" sz="1600" dirty="0">
              <a:latin typeface="ＭＳ 明朝" panose="02020609040205080304" pitchFamily="17" charset="-128"/>
              <a:ea typeface="ＭＳ 明朝" panose="02020609040205080304" pitchFamily="17" charset="-128"/>
            </a:endParaRPr>
          </a:p>
        </p:txBody>
      </p:sp>
      <p:sp>
        <p:nvSpPr>
          <p:cNvPr id="7" name="Shape 4"/>
          <p:cNvSpPr/>
          <p:nvPr/>
        </p:nvSpPr>
        <p:spPr>
          <a:xfrm>
            <a:off x="3918082" y="3631902"/>
            <a:ext cx="457200" cy="457200"/>
          </a:xfrm>
          <a:custGeom>
            <a:avLst/>
            <a:gdLst/>
            <a:ahLst/>
            <a:cxnLst/>
            <a:rect l="l" t="t" r="r" b="b"/>
            <a:pathLst>
              <a:path w="457200" h="457200">
                <a:moveTo>
                  <a:pt x="448806" y="248781"/>
                </a:moveTo>
                <a:cubicBezTo>
                  <a:pt x="459968" y="237619"/>
                  <a:pt x="459968" y="219492"/>
                  <a:pt x="448806" y="208330"/>
                </a:cubicBezTo>
                <a:lnTo>
                  <a:pt x="305931" y="65455"/>
                </a:lnTo>
                <a:cubicBezTo>
                  <a:pt x="294769" y="54293"/>
                  <a:pt x="276642" y="54293"/>
                  <a:pt x="265480" y="65455"/>
                </a:cubicBezTo>
                <a:cubicBezTo>
                  <a:pt x="254318" y="76617"/>
                  <a:pt x="254318" y="94744"/>
                  <a:pt x="265480" y="105906"/>
                </a:cubicBezTo>
                <a:lnTo>
                  <a:pt x="359599" y="200025"/>
                </a:lnTo>
                <a:lnTo>
                  <a:pt x="28575" y="200025"/>
                </a:lnTo>
                <a:cubicBezTo>
                  <a:pt x="12769" y="200025"/>
                  <a:pt x="0" y="212794"/>
                  <a:pt x="0" y="228600"/>
                </a:cubicBezTo>
                <a:cubicBezTo>
                  <a:pt x="0" y="244406"/>
                  <a:pt x="12769" y="257175"/>
                  <a:pt x="28575" y="257175"/>
                </a:cubicBezTo>
                <a:lnTo>
                  <a:pt x="359599" y="257175"/>
                </a:lnTo>
                <a:lnTo>
                  <a:pt x="265480" y="351294"/>
                </a:lnTo>
                <a:cubicBezTo>
                  <a:pt x="254317" y="362456"/>
                  <a:pt x="254317" y="380583"/>
                  <a:pt x="265480" y="391745"/>
                </a:cubicBezTo>
                <a:cubicBezTo>
                  <a:pt x="276642" y="402908"/>
                  <a:pt x="294769" y="402908"/>
                  <a:pt x="305931" y="391745"/>
                </a:cubicBezTo>
                <a:lnTo>
                  <a:pt x="448806" y="248870"/>
                </a:lnTo>
                <a:close/>
              </a:path>
            </a:pathLst>
          </a:custGeom>
          <a:solidFill>
            <a:srgbClr val="9AB3D4"/>
          </a:solidFill>
          <a:ln/>
        </p:spPr>
      </p:sp>
      <p:sp>
        <p:nvSpPr>
          <p:cNvPr id="8" name="Shape 5"/>
          <p:cNvSpPr/>
          <p:nvPr/>
        </p:nvSpPr>
        <p:spPr>
          <a:xfrm>
            <a:off x="5810250" y="3175000"/>
            <a:ext cx="571500" cy="457200"/>
          </a:xfrm>
          <a:custGeom>
            <a:avLst/>
            <a:gdLst/>
            <a:ahLst/>
            <a:cxnLst/>
            <a:rect l="l" t="t" r="r" b="b"/>
            <a:pathLst>
              <a:path w="571500" h="457200">
                <a:moveTo>
                  <a:pt x="371386" y="187970"/>
                </a:moveTo>
                <a:cubicBezTo>
                  <a:pt x="382280" y="185023"/>
                  <a:pt x="393710" y="190202"/>
                  <a:pt x="398621" y="200293"/>
                </a:cubicBezTo>
                <a:lnTo>
                  <a:pt x="415230" y="233869"/>
                </a:lnTo>
                <a:cubicBezTo>
                  <a:pt x="424428" y="235119"/>
                  <a:pt x="433447" y="237619"/>
                  <a:pt x="441930" y="241102"/>
                </a:cubicBezTo>
                <a:lnTo>
                  <a:pt x="473184" y="220295"/>
                </a:lnTo>
                <a:cubicBezTo>
                  <a:pt x="482560" y="214045"/>
                  <a:pt x="494973" y="215295"/>
                  <a:pt x="502920" y="223242"/>
                </a:cubicBezTo>
                <a:lnTo>
                  <a:pt x="520065" y="240387"/>
                </a:lnTo>
                <a:cubicBezTo>
                  <a:pt x="528012" y="248335"/>
                  <a:pt x="529263" y="260836"/>
                  <a:pt x="523012" y="270123"/>
                </a:cubicBezTo>
                <a:lnTo>
                  <a:pt x="502206" y="301288"/>
                </a:lnTo>
                <a:cubicBezTo>
                  <a:pt x="503902" y="305485"/>
                  <a:pt x="505420" y="309860"/>
                  <a:pt x="506670" y="314414"/>
                </a:cubicBezTo>
                <a:cubicBezTo>
                  <a:pt x="507921" y="318968"/>
                  <a:pt x="508724" y="323433"/>
                  <a:pt x="509349" y="327987"/>
                </a:cubicBezTo>
                <a:lnTo>
                  <a:pt x="543014" y="344597"/>
                </a:lnTo>
                <a:cubicBezTo>
                  <a:pt x="553105" y="349597"/>
                  <a:pt x="558284" y="361027"/>
                  <a:pt x="555337" y="371832"/>
                </a:cubicBezTo>
                <a:lnTo>
                  <a:pt x="549086" y="395228"/>
                </a:lnTo>
                <a:cubicBezTo>
                  <a:pt x="546140" y="406033"/>
                  <a:pt x="536049" y="413355"/>
                  <a:pt x="524798" y="412641"/>
                </a:cubicBezTo>
                <a:lnTo>
                  <a:pt x="487293" y="410230"/>
                </a:lnTo>
                <a:cubicBezTo>
                  <a:pt x="481667" y="417463"/>
                  <a:pt x="475149" y="424160"/>
                  <a:pt x="467737" y="429875"/>
                </a:cubicBezTo>
                <a:lnTo>
                  <a:pt x="470148" y="467291"/>
                </a:lnTo>
                <a:cubicBezTo>
                  <a:pt x="470862" y="478542"/>
                  <a:pt x="463540" y="488722"/>
                  <a:pt x="452735" y="491579"/>
                </a:cubicBezTo>
                <a:lnTo>
                  <a:pt x="429339" y="497830"/>
                </a:lnTo>
                <a:cubicBezTo>
                  <a:pt x="418445" y="500777"/>
                  <a:pt x="407104" y="495598"/>
                  <a:pt x="402104" y="485507"/>
                </a:cubicBezTo>
                <a:lnTo>
                  <a:pt x="385495" y="451931"/>
                </a:lnTo>
                <a:cubicBezTo>
                  <a:pt x="376297" y="450681"/>
                  <a:pt x="367278" y="448181"/>
                  <a:pt x="358795" y="444698"/>
                </a:cubicBezTo>
                <a:lnTo>
                  <a:pt x="327541" y="465505"/>
                </a:lnTo>
                <a:cubicBezTo>
                  <a:pt x="318165" y="471755"/>
                  <a:pt x="305753" y="470505"/>
                  <a:pt x="297805" y="462558"/>
                </a:cubicBezTo>
                <a:lnTo>
                  <a:pt x="280660" y="445413"/>
                </a:lnTo>
                <a:cubicBezTo>
                  <a:pt x="272713" y="437465"/>
                  <a:pt x="271463" y="425053"/>
                  <a:pt x="277713" y="415677"/>
                </a:cubicBezTo>
                <a:lnTo>
                  <a:pt x="298519" y="384423"/>
                </a:lnTo>
                <a:cubicBezTo>
                  <a:pt x="296823" y="380226"/>
                  <a:pt x="295305" y="375851"/>
                  <a:pt x="294055" y="371296"/>
                </a:cubicBezTo>
                <a:cubicBezTo>
                  <a:pt x="292804" y="366742"/>
                  <a:pt x="292001" y="362188"/>
                  <a:pt x="291376" y="357723"/>
                </a:cubicBezTo>
                <a:lnTo>
                  <a:pt x="257711" y="341114"/>
                </a:lnTo>
                <a:cubicBezTo>
                  <a:pt x="247620" y="336113"/>
                  <a:pt x="242530" y="324683"/>
                  <a:pt x="245388" y="313879"/>
                </a:cubicBezTo>
                <a:lnTo>
                  <a:pt x="251639" y="290483"/>
                </a:lnTo>
                <a:cubicBezTo>
                  <a:pt x="254585" y="279678"/>
                  <a:pt x="264676" y="272355"/>
                  <a:pt x="275927" y="273070"/>
                </a:cubicBezTo>
                <a:lnTo>
                  <a:pt x="313343" y="275481"/>
                </a:lnTo>
                <a:cubicBezTo>
                  <a:pt x="318968" y="268248"/>
                  <a:pt x="325487" y="261551"/>
                  <a:pt x="332899" y="255836"/>
                </a:cubicBezTo>
                <a:lnTo>
                  <a:pt x="330488" y="218509"/>
                </a:lnTo>
                <a:cubicBezTo>
                  <a:pt x="329773" y="207258"/>
                  <a:pt x="337096" y="197078"/>
                  <a:pt x="347901" y="194221"/>
                </a:cubicBezTo>
                <a:lnTo>
                  <a:pt x="371296" y="187970"/>
                </a:lnTo>
                <a:close/>
                <a:moveTo>
                  <a:pt x="400407" y="303609"/>
                </a:moveTo>
                <a:cubicBezTo>
                  <a:pt x="378722" y="303634"/>
                  <a:pt x="361137" y="321260"/>
                  <a:pt x="361161" y="342945"/>
                </a:cubicBezTo>
                <a:cubicBezTo>
                  <a:pt x="361186" y="364630"/>
                  <a:pt x="378811" y="382215"/>
                  <a:pt x="400496" y="382191"/>
                </a:cubicBezTo>
                <a:cubicBezTo>
                  <a:pt x="422182" y="382166"/>
                  <a:pt x="439767" y="364540"/>
                  <a:pt x="439742" y="342855"/>
                </a:cubicBezTo>
                <a:cubicBezTo>
                  <a:pt x="439718" y="321170"/>
                  <a:pt x="422092" y="303585"/>
                  <a:pt x="400407" y="303609"/>
                </a:cubicBezTo>
                <a:close/>
                <a:moveTo>
                  <a:pt x="200829" y="-40630"/>
                </a:moveTo>
                <a:lnTo>
                  <a:pt x="224224" y="-34379"/>
                </a:lnTo>
                <a:cubicBezTo>
                  <a:pt x="235029" y="-31433"/>
                  <a:pt x="242352" y="-21253"/>
                  <a:pt x="241637" y="-10091"/>
                </a:cubicBezTo>
                <a:lnTo>
                  <a:pt x="239226" y="27236"/>
                </a:lnTo>
                <a:cubicBezTo>
                  <a:pt x="246638" y="32951"/>
                  <a:pt x="253157" y="39559"/>
                  <a:pt x="258782" y="46881"/>
                </a:cubicBezTo>
                <a:lnTo>
                  <a:pt x="296287" y="44470"/>
                </a:lnTo>
                <a:cubicBezTo>
                  <a:pt x="307449" y="43755"/>
                  <a:pt x="317629" y="51078"/>
                  <a:pt x="320576" y="61883"/>
                </a:cubicBezTo>
                <a:lnTo>
                  <a:pt x="326827" y="85279"/>
                </a:lnTo>
                <a:cubicBezTo>
                  <a:pt x="329684" y="96083"/>
                  <a:pt x="324594" y="107513"/>
                  <a:pt x="314504" y="112514"/>
                </a:cubicBezTo>
                <a:lnTo>
                  <a:pt x="280839" y="129123"/>
                </a:lnTo>
                <a:cubicBezTo>
                  <a:pt x="280214" y="133677"/>
                  <a:pt x="279321" y="138232"/>
                  <a:pt x="278160" y="142696"/>
                </a:cubicBezTo>
                <a:cubicBezTo>
                  <a:pt x="276999" y="147161"/>
                  <a:pt x="275392" y="151626"/>
                  <a:pt x="273695" y="155823"/>
                </a:cubicBezTo>
                <a:lnTo>
                  <a:pt x="294501" y="187077"/>
                </a:lnTo>
                <a:cubicBezTo>
                  <a:pt x="300752" y="196453"/>
                  <a:pt x="299502" y="208865"/>
                  <a:pt x="291554" y="216813"/>
                </a:cubicBezTo>
                <a:lnTo>
                  <a:pt x="274409" y="233958"/>
                </a:lnTo>
                <a:cubicBezTo>
                  <a:pt x="266462" y="241905"/>
                  <a:pt x="254050" y="243155"/>
                  <a:pt x="244673" y="236905"/>
                </a:cubicBezTo>
                <a:lnTo>
                  <a:pt x="213420" y="216098"/>
                </a:lnTo>
                <a:cubicBezTo>
                  <a:pt x="204936" y="219581"/>
                  <a:pt x="195917" y="222081"/>
                  <a:pt x="186720" y="223331"/>
                </a:cubicBezTo>
                <a:lnTo>
                  <a:pt x="170111" y="256907"/>
                </a:lnTo>
                <a:cubicBezTo>
                  <a:pt x="165110" y="266998"/>
                  <a:pt x="153680" y="272088"/>
                  <a:pt x="142875" y="269230"/>
                </a:cubicBezTo>
                <a:lnTo>
                  <a:pt x="119479" y="262979"/>
                </a:lnTo>
                <a:cubicBezTo>
                  <a:pt x="108585" y="260033"/>
                  <a:pt x="101352" y="249853"/>
                  <a:pt x="102066" y="238691"/>
                </a:cubicBezTo>
                <a:lnTo>
                  <a:pt x="104477" y="201275"/>
                </a:lnTo>
                <a:cubicBezTo>
                  <a:pt x="97066" y="195560"/>
                  <a:pt x="90547" y="188952"/>
                  <a:pt x="84921" y="181630"/>
                </a:cubicBezTo>
                <a:lnTo>
                  <a:pt x="47417" y="184041"/>
                </a:lnTo>
                <a:cubicBezTo>
                  <a:pt x="36255" y="184755"/>
                  <a:pt x="26075" y="177433"/>
                  <a:pt x="23128" y="166628"/>
                </a:cubicBezTo>
                <a:lnTo>
                  <a:pt x="16877" y="143232"/>
                </a:lnTo>
                <a:cubicBezTo>
                  <a:pt x="14020" y="132427"/>
                  <a:pt x="19110" y="120997"/>
                  <a:pt x="29200" y="115997"/>
                </a:cubicBezTo>
                <a:lnTo>
                  <a:pt x="62865" y="99387"/>
                </a:lnTo>
                <a:cubicBezTo>
                  <a:pt x="63490" y="94833"/>
                  <a:pt x="64383" y="90368"/>
                  <a:pt x="65544" y="85814"/>
                </a:cubicBezTo>
                <a:cubicBezTo>
                  <a:pt x="66794" y="81260"/>
                  <a:pt x="68223" y="76885"/>
                  <a:pt x="70009" y="72688"/>
                </a:cubicBezTo>
                <a:lnTo>
                  <a:pt x="49203" y="41523"/>
                </a:lnTo>
                <a:cubicBezTo>
                  <a:pt x="42952" y="32147"/>
                  <a:pt x="44202" y="19735"/>
                  <a:pt x="52149" y="11787"/>
                </a:cubicBezTo>
                <a:lnTo>
                  <a:pt x="69294" y="-5358"/>
                </a:lnTo>
                <a:cubicBezTo>
                  <a:pt x="77242" y="-13305"/>
                  <a:pt x="89654" y="-14555"/>
                  <a:pt x="99030" y="-8305"/>
                </a:cubicBezTo>
                <a:lnTo>
                  <a:pt x="130284" y="12502"/>
                </a:lnTo>
                <a:cubicBezTo>
                  <a:pt x="138767" y="9019"/>
                  <a:pt x="147786" y="6519"/>
                  <a:pt x="156984" y="5269"/>
                </a:cubicBezTo>
                <a:lnTo>
                  <a:pt x="173593" y="-28307"/>
                </a:lnTo>
                <a:cubicBezTo>
                  <a:pt x="178594" y="-38398"/>
                  <a:pt x="189934" y="-43488"/>
                  <a:pt x="200829" y="-40630"/>
                </a:cubicBezTo>
                <a:close/>
                <a:moveTo>
                  <a:pt x="171807" y="75009"/>
                </a:moveTo>
                <a:cubicBezTo>
                  <a:pt x="150122" y="75009"/>
                  <a:pt x="132517" y="92615"/>
                  <a:pt x="132517" y="114300"/>
                </a:cubicBezTo>
                <a:cubicBezTo>
                  <a:pt x="132517" y="135985"/>
                  <a:pt x="150122" y="153591"/>
                  <a:pt x="171807" y="153591"/>
                </a:cubicBezTo>
                <a:cubicBezTo>
                  <a:pt x="193492" y="153591"/>
                  <a:pt x="211098" y="135985"/>
                  <a:pt x="211098" y="114300"/>
                </a:cubicBezTo>
                <a:cubicBezTo>
                  <a:pt x="211098" y="92615"/>
                  <a:pt x="193492" y="75009"/>
                  <a:pt x="171807" y="75009"/>
                </a:cubicBezTo>
                <a:close/>
              </a:path>
            </a:pathLst>
          </a:custGeom>
          <a:solidFill>
            <a:srgbClr val="3C5A85"/>
          </a:solidFill>
          <a:ln/>
        </p:spPr>
      </p:sp>
      <p:sp>
        <p:nvSpPr>
          <p:cNvPr id="9" name="Text 6"/>
          <p:cNvSpPr/>
          <p:nvPr/>
        </p:nvSpPr>
        <p:spPr>
          <a:xfrm>
            <a:off x="5333967" y="3733769"/>
            <a:ext cx="1524000" cy="304800"/>
          </a:xfrm>
          <a:prstGeom prst="rect">
            <a:avLst/>
          </a:prstGeom>
          <a:noFill/>
          <a:ln/>
        </p:spPr>
        <p:txBody>
          <a:bodyPr wrap="square" lIns="0" tIns="0" rIns="0" bIns="0" rtlCol="0" anchor="ctr"/>
          <a:lstStyle/>
          <a:p>
            <a:pPr algn="ct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社内業務自動化</a:t>
            </a:r>
            <a:endParaRPr lang="en-US" sz="1600" dirty="0">
              <a:latin typeface="ＭＳ 明朝" panose="02020609040205080304" pitchFamily="17" charset="-128"/>
              <a:ea typeface="ＭＳ 明朝" panose="02020609040205080304" pitchFamily="17" charset="-128"/>
            </a:endParaRPr>
          </a:p>
        </p:txBody>
      </p:sp>
      <p:sp>
        <p:nvSpPr>
          <p:cNvPr id="10" name="Text 7"/>
          <p:cNvSpPr/>
          <p:nvPr/>
        </p:nvSpPr>
        <p:spPr>
          <a:xfrm>
            <a:off x="4591050" y="4038538"/>
            <a:ext cx="3009900" cy="508000"/>
          </a:xfrm>
          <a:prstGeom prst="rect">
            <a:avLst/>
          </a:prstGeom>
          <a:noFill/>
          <a:ln/>
        </p:spPr>
        <p:txBody>
          <a:bodyPr wrap="square" lIns="0" tIns="0" rIns="0" bIns="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請求・勤怠・台帳作成などの定型業務を自動化</a:t>
            </a:r>
            <a:endParaRPr lang="en-US" sz="1600" dirty="0">
              <a:latin typeface="ＭＳ 明朝" panose="02020609040205080304" pitchFamily="17" charset="-128"/>
              <a:ea typeface="ＭＳ 明朝" panose="02020609040205080304" pitchFamily="17" charset="-128"/>
            </a:endParaRPr>
          </a:p>
        </p:txBody>
      </p:sp>
      <p:sp>
        <p:nvSpPr>
          <p:cNvPr id="11" name="Shape 8"/>
          <p:cNvSpPr/>
          <p:nvPr/>
        </p:nvSpPr>
        <p:spPr>
          <a:xfrm>
            <a:off x="7816717" y="3631902"/>
            <a:ext cx="457200" cy="457200"/>
          </a:xfrm>
          <a:custGeom>
            <a:avLst/>
            <a:gdLst/>
            <a:ahLst/>
            <a:cxnLst/>
            <a:rect l="l" t="t" r="r" b="b"/>
            <a:pathLst>
              <a:path w="457200" h="457200">
                <a:moveTo>
                  <a:pt x="448806" y="248781"/>
                </a:moveTo>
                <a:cubicBezTo>
                  <a:pt x="459968" y="237619"/>
                  <a:pt x="459968" y="219492"/>
                  <a:pt x="448806" y="208330"/>
                </a:cubicBezTo>
                <a:lnTo>
                  <a:pt x="305931" y="65455"/>
                </a:lnTo>
                <a:cubicBezTo>
                  <a:pt x="294769" y="54293"/>
                  <a:pt x="276642" y="54293"/>
                  <a:pt x="265480" y="65455"/>
                </a:cubicBezTo>
                <a:cubicBezTo>
                  <a:pt x="254318" y="76617"/>
                  <a:pt x="254318" y="94744"/>
                  <a:pt x="265480" y="105906"/>
                </a:cubicBezTo>
                <a:lnTo>
                  <a:pt x="359599" y="200025"/>
                </a:lnTo>
                <a:lnTo>
                  <a:pt x="28575" y="200025"/>
                </a:lnTo>
                <a:cubicBezTo>
                  <a:pt x="12769" y="200025"/>
                  <a:pt x="0" y="212794"/>
                  <a:pt x="0" y="228600"/>
                </a:cubicBezTo>
                <a:cubicBezTo>
                  <a:pt x="0" y="244406"/>
                  <a:pt x="12769" y="257175"/>
                  <a:pt x="28575" y="257175"/>
                </a:cubicBezTo>
                <a:lnTo>
                  <a:pt x="359599" y="257175"/>
                </a:lnTo>
                <a:lnTo>
                  <a:pt x="265480" y="351294"/>
                </a:lnTo>
                <a:cubicBezTo>
                  <a:pt x="254317" y="362456"/>
                  <a:pt x="254317" y="380583"/>
                  <a:pt x="265480" y="391745"/>
                </a:cubicBezTo>
                <a:cubicBezTo>
                  <a:pt x="276642" y="402908"/>
                  <a:pt x="294769" y="402908"/>
                  <a:pt x="305931" y="391745"/>
                </a:cubicBezTo>
                <a:lnTo>
                  <a:pt x="448806" y="248870"/>
                </a:lnTo>
                <a:close/>
              </a:path>
            </a:pathLst>
          </a:custGeom>
          <a:solidFill>
            <a:srgbClr val="9AB3D4"/>
          </a:solidFill>
          <a:ln/>
        </p:spPr>
      </p:sp>
      <p:sp>
        <p:nvSpPr>
          <p:cNvPr id="12" name="Shape 9"/>
          <p:cNvSpPr/>
          <p:nvPr/>
        </p:nvSpPr>
        <p:spPr>
          <a:xfrm>
            <a:off x="9737460" y="3175000"/>
            <a:ext cx="514350" cy="457200"/>
          </a:xfrm>
          <a:custGeom>
            <a:avLst/>
            <a:gdLst/>
            <a:ahLst/>
            <a:cxnLst/>
            <a:rect l="l" t="t" r="r" b="b"/>
            <a:pathLst>
              <a:path w="514350" h="457200">
                <a:moveTo>
                  <a:pt x="457557" y="214313"/>
                </a:moveTo>
                <a:lnTo>
                  <a:pt x="300395" y="214313"/>
                </a:lnTo>
                <a:cubicBezTo>
                  <a:pt x="284589" y="214313"/>
                  <a:pt x="271820" y="201543"/>
                  <a:pt x="271820" y="185738"/>
                </a:cubicBezTo>
                <a:lnTo>
                  <a:pt x="271820" y="28575"/>
                </a:lnTo>
                <a:cubicBezTo>
                  <a:pt x="271820" y="12769"/>
                  <a:pt x="284678" y="-179"/>
                  <a:pt x="300305" y="1875"/>
                </a:cubicBezTo>
                <a:cubicBezTo>
                  <a:pt x="395853" y="14555"/>
                  <a:pt x="471577" y="90279"/>
                  <a:pt x="484257" y="185827"/>
                </a:cubicBezTo>
                <a:cubicBezTo>
                  <a:pt x="486311" y="201454"/>
                  <a:pt x="473363" y="214313"/>
                  <a:pt x="457557" y="214313"/>
                </a:cubicBezTo>
                <a:close/>
                <a:moveTo>
                  <a:pt x="198775" y="33218"/>
                </a:moveTo>
                <a:cubicBezTo>
                  <a:pt x="214938" y="29825"/>
                  <a:pt x="228957" y="43041"/>
                  <a:pt x="228957" y="59561"/>
                </a:cubicBezTo>
                <a:lnTo>
                  <a:pt x="228957" y="235744"/>
                </a:lnTo>
                <a:cubicBezTo>
                  <a:pt x="228957" y="240744"/>
                  <a:pt x="230743" y="245566"/>
                  <a:pt x="233869" y="249406"/>
                </a:cubicBezTo>
                <a:lnTo>
                  <a:pt x="351830" y="391745"/>
                </a:lnTo>
                <a:cubicBezTo>
                  <a:pt x="362277" y="404336"/>
                  <a:pt x="360045" y="423356"/>
                  <a:pt x="345668" y="431125"/>
                </a:cubicBezTo>
                <a:cubicBezTo>
                  <a:pt x="315218" y="447735"/>
                  <a:pt x="280303" y="457200"/>
                  <a:pt x="243245" y="457200"/>
                </a:cubicBezTo>
                <a:cubicBezTo>
                  <a:pt x="124926" y="457200"/>
                  <a:pt x="28932" y="361206"/>
                  <a:pt x="28932" y="242888"/>
                </a:cubicBezTo>
                <a:cubicBezTo>
                  <a:pt x="28932" y="139750"/>
                  <a:pt x="101709" y="53667"/>
                  <a:pt x="198775" y="33218"/>
                </a:cubicBezTo>
                <a:close/>
                <a:moveTo>
                  <a:pt x="426660" y="257175"/>
                </a:moveTo>
                <a:lnTo>
                  <a:pt x="483810" y="257175"/>
                </a:lnTo>
                <a:cubicBezTo>
                  <a:pt x="500330" y="257175"/>
                  <a:pt x="513546" y="271195"/>
                  <a:pt x="510153" y="287357"/>
                </a:cubicBezTo>
                <a:cubicBezTo>
                  <a:pt x="501045" y="330577"/>
                  <a:pt x="478899" y="368975"/>
                  <a:pt x="448002" y="398264"/>
                </a:cubicBezTo>
                <a:cubicBezTo>
                  <a:pt x="437019" y="408712"/>
                  <a:pt x="419785" y="406479"/>
                  <a:pt x="410141" y="394781"/>
                </a:cubicBezTo>
                <a:lnTo>
                  <a:pt x="334774" y="303967"/>
                </a:lnTo>
                <a:cubicBezTo>
                  <a:pt x="319326" y="285304"/>
                  <a:pt x="332631" y="257175"/>
                  <a:pt x="356741" y="257175"/>
                </a:cubicBezTo>
                <a:lnTo>
                  <a:pt x="426571" y="257175"/>
                </a:lnTo>
                <a:close/>
              </a:path>
            </a:pathLst>
          </a:custGeom>
          <a:solidFill>
            <a:srgbClr val="3C5A85"/>
          </a:solidFill>
          <a:ln/>
        </p:spPr>
      </p:sp>
      <p:sp>
        <p:nvSpPr>
          <p:cNvPr id="13" name="Text 10"/>
          <p:cNvSpPr/>
          <p:nvPr/>
        </p:nvSpPr>
        <p:spPr>
          <a:xfrm>
            <a:off x="9130903" y="3733769"/>
            <a:ext cx="1727200" cy="304800"/>
          </a:xfrm>
          <a:prstGeom prst="rect">
            <a:avLst/>
          </a:prstGeom>
          <a:noFill/>
          <a:ln/>
        </p:spPr>
        <p:txBody>
          <a:bodyPr wrap="square" lIns="0" tIns="0" rIns="0" bIns="0" rtlCol="0" anchor="ctr"/>
          <a:lstStyle/>
          <a:p>
            <a:pPr algn="ctr">
              <a:lnSpc>
                <a:spcPct val="130000"/>
              </a:lnSpc>
            </a:pPr>
            <a:r>
              <a:rPr lang="en-US" sz="1600" b="1" dirty="0">
                <a:solidFill>
                  <a:srgbClr val="4A4A4A"/>
                </a:solidFill>
                <a:latin typeface="ＭＳ 明朝" panose="02020609040205080304" pitchFamily="17" charset="-128"/>
                <a:ea typeface="ＭＳ 明朝" panose="02020609040205080304" pitchFamily="17" charset="-128"/>
                <a:cs typeface="Noto Sans SC" pitchFamily="34" charset="-120"/>
              </a:rPr>
              <a:t>効果測定・標準化</a:t>
            </a:r>
            <a:endParaRPr lang="en-US" sz="1600" dirty="0">
              <a:latin typeface="ＭＳ 明朝" panose="02020609040205080304" pitchFamily="17" charset="-128"/>
              <a:ea typeface="ＭＳ 明朝" panose="02020609040205080304" pitchFamily="17" charset="-128"/>
            </a:endParaRPr>
          </a:p>
        </p:txBody>
      </p:sp>
      <p:sp>
        <p:nvSpPr>
          <p:cNvPr id="14" name="Text 11"/>
          <p:cNvSpPr/>
          <p:nvPr/>
        </p:nvSpPr>
        <p:spPr>
          <a:xfrm>
            <a:off x="8489685" y="4038538"/>
            <a:ext cx="3009900" cy="508000"/>
          </a:xfrm>
          <a:prstGeom prst="rect">
            <a:avLst/>
          </a:prstGeom>
          <a:noFill/>
          <a:ln/>
        </p:spPr>
        <p:txBody>
          <a:bodyPr wrap="square" lIns="0" tIns="0" rIns="0" bIns="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削減工数を定量化し、社外提案の実績として活用</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158750" y="1905335"/>
            <a:ext cx="11874500" cy="457200"/>
          </a:xfrm>
          <a:prstGeom prst="rect">
            <a:avLst/>
          </a:prstGeom>
          <a:noFill/>
          <a:ln/>
        </p:spPr>
        <p:txBody>
          <a:bodyPr wrap="square" lIns="0" tIns="0" rIns="0" bIns="0" rtlCol="0" anchor="ctr"/>
          <a:lstStyle/>
          <a:p>
            <a:pPr algn="ct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PAD事業：外部展開と売上目標</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254000" y="2768699"/>
            <a:ext cx="3695700" cy="1574800"/>
          </a:xfrm>
          <a:custGeom>
            <a:avLst/>
            <a:gdLst/>
            <a:ahLst/>
            <a:cxnLst/>
            <a:rect l="l" t="t" r="r" b="b"/>
            <a:pathLst>
              <a:path w="3695700" h="1574800">
                <a:moveTo>
                  <a:pt x="101606" y="0"/>
                </a:moveTo>
                <a:lnTo>
                  <a:pt x="3594094" y="0"/>
                </a:lnTo>
                <a:cubicBezTo>
                  <a:pt x="3650209" y="0"/>
                  <a:pt x="3695700" y="45491"/>
                  <a:pt x="3695700" y="101606"/>
                </a:cubicBezTo>
                <a:lnTo>
                  <a:pt x="3695700" y="1473194"/>
                </a:lnTo>
                <a:cubicBezTo>
                  <a:pt x="3695700" y="1529309"/>
                  <a:pt x="3650209" y="1574800"/>
                  <a:pt x="3594094" y="1574800"/>
                </a:cubicBezTo>
                <a:lnTo>
                  <a:pt x="101606" y="1574800"/>
                </a:lnTo>
                <a:cubicBezTo>
                  <a:pt x="45491" y="1574800"/>
                  <a:pt x="0" y="1529309"/>
                  <a:pt x="0" y="1473194"/>
                </a:cubicBezTo>
                <a:lnTo>
                  <a:pt x="0" y="101606"/>
                </a:lnTo>
                <a:cubicBezTo>
                  <a:pt x="0" y="45528"/>
                  <a:pt x="45528" y="0"/>
                  <a:pt x="101606" y="0"/>
                </a:cubicBezTo>
                <a:close/>
              </a:path>
            </a:pathLst>
          </a:custGeom>
          <a:solidFill>
            <a:srgbClr val="9AB3D4">
              <a:alpha val="20000"/>
            </a:srgbClr>
          </a:solidFill>
          <a:ln/>
        </p:spPr>
      </p:sp>
      <p:sp>
        <p:nvSpPr>
          <p:cNvPr id="5" name="Text 2"/>
          <p:cNvSpPr/>
          <p:nvPr/>
        </p:nvSpPr>
        <p:spPr>
          <a:xfrm>
            <a:off x="406268" y="2971769"/>
            <a:ext cx="3390900" cy="304800"/>
          </a:xfrm>
          <a:prstGeom prst="rect">
            <a:avLst/>
          </a:prstGeom>
          <a:noFill/>
          <a:ln/>
        </p:spPr>
        <p:txBody>
          <a:bodyPr wrap="square" lIns="0" tIns="0" rIns="0" bIns="0" rtlCol="0" anchor="ctr"/>
          <a:lstStyle/>
          <a:p>
            <a:pPr algn="ct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トレーニング修了率</a:t>
            </a:r>
            <a:endParaRPr lang="en-US" sz="1600" dirty="0">
              <a:latin typeface="ＭＳ 明朝" panose="02020609040205080304" pitchFamily="17" charset="-128"/>
              <a:ea typeface="ＭＳ 明朝" panose="02020609040205080304" pitchFamily="17" charset="-128"/>
            </a:endParaRPr>
          </a:p>
        </p:txBody>
      </p:sp>
      <p:sp>
        <p:nvSpPr>
          <p:cNvPr id="6" name="Text 3"/>
          <p:cNvSpPr/>
          <p:nvPr/>
        </p:nvSpPr>
        <p:spPr>
          <a:xfrm>
            <a:off x="342768" y="3378070"/>
            <a:ext cx="3517900" cy="508000"/>
          </a:xfrm>
          <a:prstGeom prst="rect">
            <a:avLst/>
          </a:prstGeom>
          <a:noFill/>
          <a:ln/>
        </p:spPr>
        <p:txBody>
          <a:bodyPr wrap="square" lIns="0" tIns="0" rIns="0" bIns="0" rtlCol="0" anchor="ctr"/>
          <a:lstStyle/>
          <a:p>
            <a:pPr algn="ctr">
              <a:lnSpc>
                <a:spcPct val="90000"/>
              </a:lnSpc>
            </a:pPr>
            <a:r>
              <a:rPr lang="en-US" sz="3600" b="1" dirty="0">
                <a:solidFill>
                  <a:srgbClr val="678BC7"/>
                </a:solidFill>
                <a:latin typeface="ＭＳ 明朝" panose="02020609040205080304" pitchFamily="17" charset="-128"/>
                <a:ea typeface="ＭＳ 明朝" panose="02020609040205080304" pitchFamily="17" charset="-128"/>
                <a:cs typeface="Noto Sans SC" pitchFamily="34" charset="-120"/>
              </a:rPr>
              <a:t>100%</a:t>
            </a:r>
            <a:endParaRPr lang="en-US" sz="1600" dirty="0">
              <a:latin typeface="ＭＳ 明朝" panose="02020609040205080304" pitchFamily="17" charset="-128"/>
              <a:ea typeface="ＭＳ 明朝" panose="02020609040205080304" pitchFamily="17" charset="-128"/>
            </a:endParaRPr>
          </a:p>
        </p:txBody>
      </p:sp>
      <p:sp>
        <p:nvSpPr>
          <p:cNvPr id="7" name="Text 4"/>
          <p:cNvSpPr/>
          <p:nvPr/>
        </p:nvSpPr>
        <p:spPr>
          <a:xfrm>
            <a:off x="412618" y="3886070"/>
            <a:ext cx="3378200" cy="254000"/>
          </a:xfrm>
          <a:prstGeom prst="rect">
            <a:avLst/>
          </a:prstGeom>
          <a:noFill/>
          <a:ln/>
        </p:spPr>
        <p:txBody>
          <a:bodyPr wrap="square" lIns="0" tIns="0" rIns="0" bIns="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A評価: 全員修了</a:t>
            </a:r>
            <a:endParaRPr lang="en-US" sz="1600" dirty="0">
              <a:latin typeface="ＭＳ 明朝" panose="02020609040205080304" pitchFamily="17" charset="-128"/>
              <a:ea typeface="ＭＳ 明朝" panose="02020609040205080304" pitchFamily="17" charset="-128"/>
            </a:endParaRPr>
          </a:p>
        </p:txBody>
      </p:sp>
      <p:sp>
        <p:nvSpPr>
          <p:cNvPr id="8" name="Shape 5"/>
          <p:cNvSpPr/>
          <p:nvPr/>
        </p:nvSpPr>
        <p:spPr>
          <a:xfrm>
            <a:off x="4250200" y="2768699"/>
            <a:ext cx="3695700" cy="1574800"/>
          </a:xfrm>
          <a:custGeom>
            <a:avLst/>
            <a:gdLst/>
            <a:ahLst/>
            <a:cxnLst/>
            <a:rect l="l" t="t" r="r" b="b"/>
            <a:pathLst>
              <a:path w="3695700" h="1574800">
                <a:moveTo>
                  <a:pt x="101606" y="0"/>
                </a:moveTo>
                <a:lnTo>
                  <a:pt x="3594094" y="0"/>
                </a:lnTo>
                <a:cubicBezTo>
                  <a:pt x="3650209" y="0"/>
                  <a:pt x="3695700" y="45491"/>
                  <a:pt x="3695700" y="101606"/>
                </a:cubicBezTo>
                <a:lnTo>
                  <a:pt x="3695700" y="1473194"/>
                </a:lnTo>
                <a:cubicBezTo>
                  <a:pt x="3695700" y="1529309"/>
                  <a:pt x="3650209" y="1574800"/>
                  <a:pt x="3594094" y="1574800"/>
                </a:cubicBezTo>
                <a:lnTo>
                  <a:pt x="101606" y="1574800"/>
                </a:lnTo>
                <a:cubicBezTo>
                  <a:pt x="45491" y="1574800"/>
                  <a:pt x="0" y="1529309"/>
                  <a:pt x="0" y="1473194"/>
                </a:cubicBezTo>
                <a:lnTo>
                  <a:pt x="0" y="101606"/>
                </a:lnTo>
                <a:cubicBezTo>
                  <a:pt x="0" y="45528"/>
                  <a:pt x="45528" y="0"/>
                  <a:pt x="101606" y="0"/>
                </a:cubicBezTo>
                <a:close/>
              </a:path>
            </a:pathLst>
          </a:custGeom>
          <a:solidFill>
            <a:srgbClr val="9AB3D4">
              <a:alpha val="20000"/>
            </a:srgbClr>
          </a:solidFill>
          <a:ln/>
        </p:spPr>
      </p:sp>
      <p:sp>
        <p:nvSpPr>
          <p:cNvPr id="9" name="Text 6"/>
          <p:cNvSpPr/>
          <p:nvPr/>
        </p:nvSpPr>
        <p:spPr>
          <a:xfrm>
            <a:off x="4402468" y="2971769"/>
            <a:ext cx="3390900" cy="304800"/>
          </a:xfrm>
          <a:prstGeom prst="rect">
            <a:avLst/>
          </a:prstGeom>
          <a:noFill/>
          <a:ln/>
        </p:spPr>
        <p:txBody>
          <a:bodyPr wrap="square" lIns="0" tIns="0" rIns="0" bIns="0" rtlCol="0" anchor="ctr"/>
          <a:lstStyle/>
          <a:p>
            <a:pPr algn="ct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社内自動化フロー数</a:t>
            </a:r>
            <a:endParaRPr lang="en-US" sz="1600" dirty="0">
              <a:latin typeface="ＭＳ 明朝" panose="02020609040205080304" pitchFamily="17" charset="-128"/>
              <a:ea typeface="ＭＳ 明朝" panose="02020609040205080304" pitchFamily="17" charset="-128"/>
            </a:endParaRPr>
          </a:p>
        </p:txBody>
      </p:sp>
      <p:sp>
        <p:nvSpPr>
          <p:cNvPr id="10" name="Text 7"/>
          <p:cNvSpPr/>
          <p:nvPr/>
        </p:nvSpPr>
        <p:spPr>
          <a:xfrm>
            <a:off x="4338968" y="3378070"/>
            <a:ext cx="3517900" cy="508000"/>
          </a:xfrm>
          <a:prstGeom prst="rect">
            <a:avLst/>
          </a:prstGeom>
          <a:noFill/>
          <a:ln/>
        </p:spPr>
        <p:txBody>
          <a:bodyPr wrap="square" lIns="0" tIns="0" rIns="0" bIns="0" rtlCol="0" anchor="ctr"/>
          <a:lstStyle/>
          <a:p>
            <a:pPr algn="ctr">
              <a:lnSpc>
                <a:spcPct val="90000"/>
              </a:lnSpc>
            </a:pPr>
            <a:r>
              <a:rPr lang="en-US" sz="3600" b="1" dirty="0">
                <a:solidFill>
                  <a:srgbClr val="678BC7"/>
                </a:solidFill>
                <a:latin typeface="ＭＳ 明朝" panose="02020609040205080304" pitchFamily="17" charset="-128"/>
                <a:ea typeface="ＭＳ 明朝" panose="02020609040205080304" pitchFamily="17" charset="-128"/>
                <a:cs typeface="Noto Sans SC" pitchFamily="34" charset="-120"/>
              </a:rPr>
              <a:t>3本</a:t>
            </a:r>
            <a:endParaRPr lang="en-US" sz="1600" dirty="0">
              <a:latin typeface="ＭＳ 明朝" panose="02020609040205080304" pitchFamily="17" charset="-128"/>
              <a:ea typeface="ＭＳ 明朝" panose="02020609040205080304" pitchFamily="17" charset="-128"/>
            </a:endParaRPr>
          </a:p>
        </p:txBody>
      </p:sp>
      <p:sp>
        <p:nvSpPr>
          <p:cNvPr id="11" name="Text 8"/>
          <p:cNvSpPr/>
          <p:nvPr/>
        </p:nvSpPr>
        <p:spPr>
          <a:xfrm>
            <a:off x="4408818" y="3886070"/>
            <a:ext cx="3378200" cy="254000"/>
          </a:xfrm>
          <a:prstGeom prst="rect">
            <a:avLst/>
          </a:prstGeom>
          <a:noFill/>
          <a:ln/>
        </p:spPr>
        <p:txBody>
          <a:bodyPr wrap="square" lIns="0" tIns="0" rIns="0" bIns="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年間目標</a:t>
            </a:r>
            <a:endParaRPr lang="en-US" sz="1600" dirty="0">
              <a:latin typeface="ＭＳ 明朝" panose="02020609040205080304" pitchFamily="17" charset="-128"/>
              <a:ea typeface="ＭＳ 明朝" panose="02020609040205080304" pitchFamily="17" charset="-128"/>
            </a:endParaRPr>
          </a:p>
        </p:txBody>
      </p:sp>
      <p:sp>
        <p:nvSpPr>
          <p:cNvPr id="12" name="Shape 9"/>
          <p:cNvSpPr/>
          <p:nvPr/>
        </p:nvSpPr>
        <p:spPr>
          <a:xfrm>
            <a:off x="8246401" y="2768699"/>
            <a:ext cx="3695700" cy="1574800"/>
          </a:xfrm>
          <a:custGeom>
            <a:avLst/>
            <a:gdLst/>
            <a:ahLst/>
            <a:cxnLst/>
            <a:rect l="l" t="t" r="r" b="b"/>
            <a:pathLst>
              <a:path w="3695700" h="1574800">
                <a:moveTo>
                  <a:pt x="101606" y="0"/>
                </a:moveTo>
                <a:lnTo>
                  <a:pt x="3594094" y="0"/>
                </a:lnTo>
                <a:cubicBezTo>
                  <a:pt x="3650209" y="0"/>
                  <a:pt x="3695700" y="45491"/>
                  <a:pt x="3695700" y="101606"/>
                </a:cubicBezTo>
                <a:lnTo>
                  <a:pt x="3695700" y="1473194"/>
                </a:lnTo>
                <a:cubicBezTo>
                  <a:pt x="3695700" y="1529309"/>
                  <a:pt x="3650209" y="1574800"/>
                  <a:pt x="3594094" y="1574800"/>
                </a:cubicBezTo>
                <a:lnTo>
                  <a:pt x="101606" y="1574800"/>
                </a:lnTo>
                <a:cubicBezTo>
                  <a:pt x="45491" y="1574800"/>
                  <a:pt x="0" y="1529309"/>
                  <a:pt x="0" y="1473194"/>
                </a:cubicBezTo>
                <a:lnTo>
                  <a:pt x="0" y="101606"/>
                </a:lnTo>
                <a:cubicBezTo>
                  <a:pt x="0" y="45528"/>
                  <a:pt x="45528" y="0"/>
                  <a:pt x="101606" y="0"/>
                </a:cubicBezTo>
                <a:close/>
              </a:path>
            </a:pathLst>
          </a:custGeom>
          <a:solidFill>
            <a:srgbClr val="9AB3D4">
              <a:alpha val="20000"/>
            </a:srgbClr>
          </a:solidFill>
          <a:ln/>
        </p:spPr>
      </p:sp>
      <p:sp>
        <p:nvSpPr>
          <p:cNvPr id="13" name="Text 10"/>
          <p:cNvSpPr/>
          <p:nvPr/>
        </p:nvSpPr>
        <p:spPr>
          <a:xfrm>
            <a:off x="8398669" y="2971769"/>
            <a:ext cx="3390900" cy="304800"/>
          </a:xfrm>
          <a:prstGeom prst="rect">
            <a:avLst/>
          </a:prstGeom>
          <a:noFill/>
          <a:ln/>
        </p:spPr>
        <p:txBody>
          <a:bodyPr wrap="square" lIns="0" tIns="0" rIns="0" bIns="0" rtlCol="0" anchor="ctr"/>
          <a:lstStyle/>
          <a:p>
            <a:pPr algn="ct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PAD関連売上</a:t>
            </a:r>
            <a:endParaRPr lang="en-US" sz="1600" dirty="0">
              <a:latin typeface="ＭＳ 明朝" panose="02020609040205080304" pitchFamily="17" charset="-128"/>
              <a:ea typeface="ＭＳ 明朝" panose="02020609040205080304" pitchFamily="17" charset="-128"/>
            </a:endParaRPr>
          </a:p>
        </p:txBody>
      </p:sp>
      <p:sp>
        <p:nvSpPr>
          <p:cNvPr id="14" name="Text 11"/>
          <p:cNvSpPr/>
          <p:nvPr/>
        </p:nvSpPr>
        <p:spPr>
          <a:xfrm>
            <a:off x="8335169" y="3378070"/>
            <a:ext cx="3517900" cy="508000"/>
          </a:xfrm>
          <a:prstGeom prst="rect">
            <a:avLst/>
          </a:prstGeom>
          <a:noFill/>
          <a:ln/>
        </p:spPr>
        <p:txBody>
          <a:bodyPr wrap="square" lIns="0" tIns="0" rIns="0" bIns="0" rtlCol="0" anchor="ctr"/>
          <a:lstStyle/>
          <a:p>
            <a:pPr algn="ctr">
              <a:lnSpc>
                <a:spcPct val="90000"/>
              </a:lnSpc>
            </a:pPr>
            <a:r>
              <a:rPr lang="en-US" sz="3600" b="1" dirty="0">
                <a:solidFill>
                  <a:srgbClr val="678BC7"/>
                </a:solidFill>
                <a:latin typeface="ＭＳ 明朝" panose="02020609040205080304" pitchFamily="17" charset="-128"/>
                <a:ea typeface="ＭＳ 明朝" panose="02020609040205080304" pitchFamily="17" charset="-128"/>
                <a:cs typeface="Noto Sans SC" pitchFamily="34" charset="-120"/>
              </a:rPr>
              <a:t>3000万円</a:t>
            </a:r>
            <a:endParaRPr lang="en-US" sz="1600" dirty="0">
              <a:latin typeface="ＭＳ 明朝" panose="02020609040205080304" pitchFamily="17" charset="-128"/>
              <a:ea typeface="ＭＳ 明朝" panose="02020609040205080304" pitchFamily="17" charset="-128"/>
            </a:endParaRPr>
          </a:p>
        </p:txBody>
      </p:sp>
      <p:sp>
        <p:nvSpPr>
          <p:cNvPr id="15" name="Text 12"/>
          <p:cNvSpPr/>
          <p:nvPr/>
        </p:nvSpPr>
        <p:spPr>
          <a:xfrm>
            <a:off x="8405019" y="3886070"/>
            <a:ext cx="3378200" cy="254000"/>
          </a:xfrm>
          <a:prstGeom prst="rect">
            <a:avLst/>
          </a:prstGeom>
          <a:noFill/>
          <a:ln/>
        </p:spPr>
        <p:txBody>
          <a:bodyPr wrap="square" lIns="0" tIns="0" rIns="0" bIns="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年間目標</a:t>
            </a:r>
            <a:endParaRPr lang="en-US" sz="1600" dirty="0">
              <a:latin typeface="ＭＳ 明朝" panose="02020609040205080304" pitchFamily="17" charset="-128"/>
              <a:ea typeface="ＭＳ 明朝" panose="02020609040205080304" pitchFamily="17" charset="-128"/>
            </a:endParaRPr>
          </a:p>
        </p:txBody>
      </p:sp>
      <p:sp>
        <p:nvSpPr>
          <p:cNvPr id="16" name="Text 13"/>
          <p:cNvSpPr/>
          <p:nvPr/>
        </p:nvSpPr>
        <p:spPr>
          <a:xfrm>
            <a:off x="203200" y="4647741"/>
            <a:ext cx="11785600" cy="304800"/>
          </a:xfrm>
          <a:prstGeom prst="rect">
            <a:avLst/>
          </a:prstGeom>
          <a:noFill/>
          <a:ln/>
        </p:spPr>
        <p:txBody>
          <a:bodyPr wrap="square" lIns="0" tIns="0" rIns="0" bIns="0" rtlCol="0" anchor="ctr"/>
          <a:lstStyle/>
          <a:p>
            <a:pPr algn="ctr">
              <a:lnSpc>
                <a:spcPct val="130000"/>
              </a:lnSpc>
            </a:pP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トレーニング完了後、既存・新規顧客への</a:t>
            </a:r>
            <a:r>
              <a:rPr lang="en-US" sz="1600" dirty="0">
                <a:solidFill>
                  <a:srgbClr val="3C5A85"/>
                </a:solidFill>
                <a:highlight>
                  <a:srgbClr val="9AB3D4">
                    <a:alpha val="30000"/>
                  </a:srgbClr>
                </a:highlight>
                <a:latin typeface="ＭＳ 明朝" panose="02020609040205080304" pitchFamily="17" charset="-128"/>
                <a:ea typeface="ＭＳ 明朝" panose="02020609040205080304" pitchFamily="17" charset="-128"/>
                <a:cs typeface="Noto Sans SC" pitchFamily="34" charset="-120"/>
              </a:rPr>
              <a:t> 「PAD導入・業務自動化コンサル」 </a:t>
            </a: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案件にアサインし、新たな売上源を育成。</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name="Slide 2">
    <p:bg>
      <p:bgPr>
        <a:gradFill flip="none" rotWithShape="0">
          <a:gsLst>
            <a:gs pos="0">
              <a:srgbClr val="94B9FF">
                <a:alpha val="74000"/>
              </a:srgbClr>
            </a:gs>
            <a:gs pos="9000">
              <a:srgbClr val="94B9FF">
                <a:alpha val="74000"/>
              </a:srgbClr>
            </a:gs>
            <a:gs pos="40000">
              <a:srgbClr val="94B9FF">
                <a:alpha val="11000"/>
              </a:srgbClr>
            </a:gs>
            <a:gs pos="63000">
              <a:srgbClr val="94B9FF">
                <a:alpha val="9000"/>
              </a:srgbClr>
            </a:gs>
            <a:gs pos="84000">
              <a:srgbClr val="94B9FF">
                <a:alpha val="46000"/>
              </a:srgbClr>
            </a:gs>
            <a:gs pos="100000">
              <a:srgbClr val="94B9FF">
                <a:alpha val="46000"/>
              </a:srgbClr>
            </a:gs>
          </a:gsLst>
          <a:lin ang="2700000" scaled="1"/>
        </a:gradFill>
        <a:effectLst/>
      </p:bgPr>
    </p:bg>
    <p:spTree>
      <p:nvGrpSpPr>
        <p:cNvPr id="1" name=""/>
        <p:cNvGrpSpPr/>
        <p:nvPr/>
      </p:nvGrpSpPr>
      <p:grpSpPr>
        <a:xfrm>
          <a:off x="0" y="0"/>
          <a:ext cx="0" cy="0"/>
          <a:chOff x="0" y="0"/>
          <a:chExt cx="0" cy="0"/>
        </a:xfrm>
      </p:grpSpPr>
      <p:sp>
        <p:nvSpPr>
          <p:cNvPr id="2" name="Shape 0"/>
          <p:cNvSpPr/>
          <p:nvPr/>
        </p:nvSpPr>
        <p:spPr>
          <a:xfrm>
            <a:off x="523875" y="3590925"/>
            <a:ext cx="5337175" cy="633730"/>
          </a:xfrm>
          <a:prstGeom prst="roundRect">
            <a:avLst>
              <a:gd name="adj" fmla="val 50000"/>
            </a:avLst>
          </a:prstGeom>
          <a:gradFill flip="none" rotWithShape="1">
            <a:gsLst>
              <a:gs pos="0">
                <a:srgbClr val="FFFFFF"/>
              </a:gs>
              <a:gs pos="2000">
                <a:srgbClr val="FFFFFF"/>
              </a:gs>
              <a:gs pos="55000">
                <a:srgbClr val="FFFFFF">
                  <a:alpha val="27000"/>
                </a:srgbClr>
              </a:gs>
              <a:gs pos="100000">
                <a:srgbClr val="FFFFFF"/>
              </a:gs>
            </a:gsLst>
            <a:lin ang="2700000" scaled="1"/>
          </a:gradFill>
          <a:ln w="19050">
            <a:solidFill>
              <a:srgbClr val="FFFFFF"/>
            </a:solidFill>
            <a:prstDash val="solid"/>
          </a:ln>
          <a:effectLst>
            <a:outerShdw blurRad="203200" dist="63500" dir="2700000" algn="bl" rotWithShape="0">
              <a:srgbClr val="6389D3">
                <a:alpha val="58039"/>
              </a:srgbClr>
            </a:outerShdw>
          </a:effectLst>
        </p:spPr>
      </p:sp>
      <p:sp>
        <p:nvSpPr>
          <p:cNvPr id="3" name="Text 1"/>
          <p:cNvSpPr/>
          <p:nvPr/>
        </p:nvSpPr>
        <p:spPr>
          <a:xfrm>
            <a:off x="523875" y="3590925"/>
            <a:ext cx="5337175" cy="6337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4" name="Shape 2"/>
          <p:cNvSpPr/>
          <p:nvPr/>
        </p:nvSpPr>
        <p:spPr>
          <a:xfrm>
            <a:off x="628650" y="3679825"/>
            <a:ext cx="469265" cy="469265"/>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p:spPr>
      </p:sp>
      <p:sp>
        <p:nvSpPr>
          <p:cNvPr id="5" name="Text 3"/>
          <p:cNvSpPr/>
          <p:nvPr/>
        </p:nvSpPr>
        <p:spPr>
          <a:xfrm>
            <a:off x="628650" y="3679825"/>
            <a:ext cx="469265" cy="46926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6" name="Text 4"/>
          <p:cNvSpPr/>
          <p:nvPr/>
        </p:nvSpPr>
        <p:spPr>
          <a:xfrm>
            <a:off x="648335" y="3717925"/>
            <a:ext cx="513080" cy="431165"/>
          </a:xfrm>
          <a:prstGeom prst="rect">
            <a:avLst/>
          </a:prstGeom>
          <a:noFill/>
          <a:ln/>
        </p:spPr>
        <p:txBody>
          <a:bodyPr wrap="square" lIns="91440" tIns="45720" rIns="91440" bIns="45720" rtlCol="0" anchor="ctr"/>
          <a:lstStyle/>
          <a:p>
            <a:pPr>
              <a:lnSpc>
                <a:spcPct val="100000"/>
              </a:lnSpc>
            </a:pPr>
            <a:r>
              <a:rPr lang="en-US" sz="1800" b="1" dirty="0">
                <a:solidFill>
                  <a:srgbClr val="FFFFFF"/>
                </a:solidFill>
                <a:latin typeface="ＭＳ 明朝" panose="02020609040205080304" pitchFamily="17" charset="-128"/>
                <a:ea typeface="ＭＳ 明朝" panose="02020609040205080304" pitchFamily="17" charset="-128"/>
                <a:cs typeface="MiSans" pitchFamily="34" charset="-120"/>
              </a:rPr>
              <a:t>01</a:t>
            </a:r>
            <a:endParaRPr lang="en-US" sz="1600" dirty="0">
              <a:latin typeface="ＭＳ 明朝" panose="02020609040205080304" pitchFamily="17" charset="-128"/>
              <a:ea typeface="ＭＳ 明朝" panose="02020609040205080304" pitchFamily="17" charset="-128"/>
            </a:endParaRPr>
          </a:p>
        </p:txBody>
      </p:sp>
      <p:sp>
        <p:nvSpPr>
          <p:cNvPr id="7" name="Text 5"/>
          <p:cNvSpPr/>
          <p:nvPr/>
        </p:nvSpPr>
        <p:spPr>
          <a:xfrm>
            <a:off x="704215" y="4602480"/>
            <a:ext cx="1031875" cy="823595"/>
          </a:xfrm>
          <a:prstGeom prst="rect">
            <a:avLst/>
          </a:prstGeom>
          <a:noFill/>
          <a:ln/>
        </p:spPr>
        <p:txBody>
          <a:bodyPr wrap="square" lIns="91440" tIns="45720" rIns="91440" bIns="45720" rtlCol="0" anchor="t"/>
          <a:lstStyle/>
          <a:p>
            <a:pPr>
              <a:lnSpc>
                <a:spcPct val="100000"/>
              </a:lnSpc>
            </a:pPr>
            <a:r>
              <a:rPr lang="en-US" sz="2400" b="1" dirty="0">
                <a:solidFill>
                  <a:srgbClr val="FFFFFF"/>
                </a:solidFill>
                <a:latin typeface="ＭＳ 明朝" panose="02020609040205080304" pitchFamily="17" charset="-128"/>
                <a:ea typeface="ＭＳ 明朝" panose="02020609040205080304" pitchFamily="17" charset="-128"/>
                <a:cs typeface="MiSans" pitchFamily="34" charset="-120"/>
              </a:rPr>
              <a:t>2</a:t>
            </a:r>
            <a:endParaRPr lang="en-US" sz="1600" dirty="0">
              <a:latin typeface="ＭＳ 明朝" panose="02020609040205080304" pitchFamily="17" charset="-128"/>
              <a:ea typeface="ＭＳ 明朝" panose="02020609040205080304" pitchFamily="17" charset="-128"/>
            </a:endParaRPr>
          </a:p>
        </p:txBody>
      </p:sp>
      <p:sp>
        <p:nvSpPr>
          <p:cNvPr id="8" name="Shape 6"/>
          <p:cNvSpPr/>
          <p:nvPr/>
        </p:nvSpPr>
        <p:spPr>
          <a:xfrm>
            <a:off x="523875" y="4544695"/>
            <a:ext cx="5419725" cy="633730"/>
          </a:xfrm>
          <a:prstGeom prst="roundRect">
            <a:avLst>
              <a:gd name="adj" fmla="val 50000"/>
            </a:avLst>
          </a:prstGeom>
          <a:gradFill flip="none" rotWithShape="1">
            <a:gsLst>
              <a:gs pos="0">
                <a:srgbClr val="FFFFFF"/>
              </a:gs>
              <a:gs pos="2000">
                <a:srgbClr val="FFFFFF"/>
              </a:gs>
              <a:gs pos="55000">
                <a:srgbClr val="FFFFFF">
                  <a:alpha val="27000"/>
                </a:srgbClr>
              </a:gs>
              <a:gs pos="100000">
                <a:srgbClr val="FFFFFF"/>
              </a:gs>
            </a:gsLst>
            <a:lin ang="2700000" scaled="1"/>
          </a:gradFill>
          <a:ln w="19050">
            <a:solidFill>
              <a:srgbClr val="FFFFFF"/>
            </a:solidFill>
            <a:prstDash val="solid"/>
          </a:ln>
          <a:effectLst>
            <a:outerShdw blurRad="203200" dist="63500" dir="2700000" algn="bl" rotWithShape="0">
              <a:srgbClr val="6389D3">
                <a:alpha val="58039"/>
              </a:srgbClr>
            </a:outerShdw>
          </a:effectLst>
        </p:spPr>
      </p:sp>
      <p:sp>
        <p:nvSpPr>
          <p:cNvPr id="9" name="Text 7"/>
          <p:cNvSpPr/>
          <p:nvPr/>
        </p:nvSpPr>
        <p:spPr>
          <a:xfrm>
            <a:off x="523875" y="4544695"/>
            <a:ext cx="5419725" cy="6337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0" name="Shape 8"/>
          <p:cNvSpPr/>
          <p:nvPr/>
        </p:nvSpPr>
        <p:spPr>
          <a:xfrm>
            <a:off x="628650" y="4633595"/>
            <a:ext cx="469265" cy="469265"/>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p:spPr>
      </p:sp>
      <p:sp>
        <p:nvSpPr>
          <p:cNvPr id="11" name="Text 9"/>
          <p:cNvSpPr/>
          <p:nvPr/>
        </p:nvSpPr>
        <p:spPr>
          <a:xfrm>
            <a:off x="628650" y="4633595"/>
            <a:ext cx="469265" cy="46926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2" name="Text 10"/>
          <p:cNvSpPr/>
          <p:nvPr/>
        </p:nvSpPr>
        <p:spPr>
          <a:xfrm>
            <a:off x="627380" y="4664710"/>
            <a:ext cx="513080" cy="431165"/>
          </a:xfrm>
          <a:prstGeom prst="rect">
            <a:avLst/>
          </a:prstGeom>
          <a:noFill/>
          <a:ln/>
        </p:spPr>
        <p:txBody>
          <a:bodyPr wrap="square" lIns="91440" tIns="45720" rIns="91440" bIns="45720" rtlCol="0" anchor="ctr"/>
          <a:lstStyle/>
          <a:p>
            <a:pPr>
              <a:lnSpc>
                <a:spcPct val="100000"/>
              </a:lnSpc>
            </a:pPr>
            <a:r>
              <a:rPr lang="en-US" sz="1800" b="1" dirty="0">
                <a:solidFill>
                  <a:srgbClr val="FFFFFF"/>
                </a:solidFill>
                <a:latin typeface="ＭＳ 明朝" panose="02020609040205080304" pitchFamily="17" charset="-128"/>
                <a:ea typeface="ＭＳ 明朝" panose="02020609040205080304" pitchFamily="17" charset="-128"/>
                <a:cs typeface="MiSans" pitchFamily="34" charset="-120"/>
              </a:rPr>
              <a:t>02</a:t>
            </a:r>
            <a:endParaRPr lang="en-US" sz="1600" dirty="0">
              <a:latin typeface="ＭＳ 明朝" panose="02020609040205080304" pitchFamily="17" charset="-128"/>
              <a:ea typeface="ＭＳ 明朝" panose="02020609040205080304" pitchFamily="17" charset="-128"/>
            </a:endParaRPr>
          </a:p>
        </p:txBody>
      </p:sp>
      <p:sp>
        <p:nvSpPr>
          <p:cNvPr id="13" name="Text 11"/>
          <p:cNvSpPr/>
          <p:nvPr/>
        </p:nvSpPr>
        <p:spPr>
          <a:xfrm>
            <a:off x="704215" y="5563870"/>
            <a:ext cx="1031875" cy="823595"/>
          </a:xfrm>
          <a:prstGeom prst="rect">
            <a:avLst/>
          </a:prstGeom>
          <a:noFill/>
          <a:ln/>
        </p:spPr>
        <p:txBody>
          <a:bodyPr wrap="square" lIns="91440" tIns="45720" rIns="91440" bIns="45720" rtlCol="0" anchor="t"/>
          <a:lstStyle/>
          <a:p>
            <a:pPr>
              <a:lnSpc>
                <a:spcPct val="100000"/>
              </a:lnSpc>
            </a:pPr>
            <a:r>
              <a:rPr lang="en-US" sz="2400" b="1" dirty="0">
                <a:solidFill>
                  <a:srgbClr val="FFFFFF"/>
                </a:solidFill>
                <a:latin typeface="ＭＳ 明朝" panose="02020609040205080304" pitchFamily="17" charset="-128"/>
                <a:ea typeface="ＭＳ 明朝" panose="02020609040205080304" pitchFamily="17" charset="-128"/>
                <a:cs typeface="MiSans" pitchFamily="34" charset="-120"/>
              </a:rPr>
              <a:t>2</a:t>
            </a:r>
            <a:endParaRPr lang="en-US" sz="1600" dirty="0">
              <a:latin typeface="ＭＳ 明朝" panose="02020609040205080304" pitchFamily="17" charset="-128"/>
              <a:ea typeface="ＭＳ 明朝" panose="02020609040205080304" pitchFamily="17" charset="-128"/>
            </a:endParaRPr>
          </a:p>
        </p:txBody>
      </p:sp>
      <p:sp>
        <p:nvSpPr>
          <p:cNvPr id="14" name="Shape 12"/>
          <p:cNvSpPr/>
          <p:nvPr/>
        </p:nvSpPr>
        <p:spPr>
          <a:xfrm>
            <a:off x="523875" y="5506085"/>
            <a:ext cx="5419725" cy="633730"/>
          </a:xfrm>
          <a:prstGeom prst="roundRect">
            <a:avLst>
              <a:gd name="adj" fmla="val 50000"/>
            </a:avLst>
          </a:prstGeom>
          <a:gradFill flip="none" rotWithShape="1">
            <a:gsLst>
              <a:gs pos="0">
                <a:srgbClr val="FFFFFF"/>
              </a:gs>
              <a:gs pos="2000">
                <a:srgbClr val="FFFFFF"/>
              </a:gs>
              <a:gs pos="55000">
                <a:srgbClr val="FFFFFF">
                  <a:alpha val="27000"/>
                </a:srgbClr>
              </a:gs>
              <a:gs pos="100000">
                <a:srgbClr val="FFFFFF"/>
              </a:gs>
            </a:gsLst>
            <a:lin ang="2700000" scaled="1"/>
          </a:gradFill>
          <a:ln w="19050">
            <a:solidFill>
              <a:srgbClr val="FFFFFF"/>
            </a:solidFill>
            <a:prstDash val="solid"/>
          </a:ln>
          <a:effectLst>
            <a:outerShdw blurRad="203200" dist="63500" dir="2700000" algn="bl" rotWithShape="0">
              <a:srgbClr val="6389D3">
                <a:alpha val="58039"/>
              </a:srgbClr>
            </a:outerShdw>
          </a:effectLst>
        </p:spPr>
      </p:sp>
      <p:sp>
        <p:nvSpPr>
          <p:cNvPr id="15" name="Text 13"/>
          <p:cNvSpPr/>
          <p:nvPr/>
        </p:nvSpPr>
        <p:spPr>
          <a:xfrm>
            <a:off x="523875" y="5506085"/>
            <a:ext cx="5419725" cy="6337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6" name="Shape 14"/>
          <p:cNvSpPr/>
          <p:nvPr/>
        </p:nvSpPr>
        <p:spPr>
          <a:xfrm>
            <a:off x="628650" y="5594985"/>
            <a:ext cx="469265" cy="469265"/>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p:spPr>
      </p:sp>
      <p:sp>
        <p:nvSpPr>
          <p:cNvPr id="17" name="Text 15"/>
          <p:cNvSpPr/>
          <p:nvPr/>
        </p:nvSpPr>
        <p:spPr>
          <a:xfrm>
            <a:off x="628650" y="5594985"/>
            <a:ext cx="469265" cy="46926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8" name="Text 16"/>
          <p:cNvSpPr/>
          <p:nvPr/>
        </p:nvSpPr>
        <p:spPr>
          <a:xfrm>
            <a:off x="627380" y="5626100"/>
            <a:ext cx="513080" cy="431165"/>
          </a:xfrm>
          <a:prstGeom prst="rect">
            <a:avLst/>
          </a:prstGeom>
          <a:noFill/>
          <a:ln/>
        </p:spPr>
        <p:txBody>
          <a:bodyPr wrap="square" lIns="91440" tIns="45720" rIns="91440" bIns="45720" rtlCol="0" anchor="ctr"/>
          <a:lstStyle/>
          <a:p>
            <a:pPr>
              <a:lnSpc>
                <a:spcPct val="100000"/>
              </a:lnSpc>
            </a:pPr>
            <a:r>
              <a:rPr lang="en-US" sz="1800" b="1" dirty="0">
                <a:solidFill>
                  <a:srgbClr val="FFFFFF"/>
                </a:solidFill>
                <a:latin typeface="ＭＳ 明朝" panose="02020609040205080304" pitchFamily="17" charset="-128"/>
                <a:ea typeface="ＭＳ 明朝" panose="02020609040205080304" pitchFamily="17" charset="-128"/>
                <a:cs typeface="MiSans" pitchFamily="34" charset="-120"/>
              </a:rPr>
              <a:t>03</a:t>
            </a:r>
            <a:endParaRPr lang="en-US" sz="1600" dirty="0">
              <a:latin typeface="ＭＳ 明朝" panose="02020609040205080304" pitchFamily="17" charset="-128"/>
              <a:ea typeface="ＭＳ 明朝" panose="02020609040205080304" pitchFamily="17" charset="-128"/>
            </a:endParaRPr>
          </a:p>
        </p:txBody>
      </p:sp>
      <p:sp>
        <p:nvSpPr>
          <p:cNvPr id="19" name="Shape 17"/>
          <p:cNvSpPr/>
          <p:nvPr/>
        </p:nvSpPr>
        <p:spPr>
          <a:xfrm>
            <a:off x="6350000" y="3590925"/>
            <a:ext cx="5262880" cy="633730"/>
          </a:xfrm>
          <a:prstGeom prst="roundRect">
            <a:avLst>
              <a:gd name="adj" fmla="val 50000"/>
            </a:avLst>
          </a:prstGeom>
          <a:gradFill flip="none" rotWithShape="1">
            <a:gsLst>
              <a:gs pos="0">
                <a:srgbClr val="FFFFFF"/>
              </a:gs>
              <a:gs pos="2000">
                <a:srgbClr val="FFFFFF"/>
              </a:gs>
              <a:gs pos="55000">
                <a:srgbClr val="FFFFFF">
                  <a:alpha val="27000"/>
                </a:srgbClr>
              </a:gs>
              <a:gs pos="100000">
                <a:srgbClr val="FFFFFF"/>
              </a:gs>
            </a:gsLst>
            <a:lin ang="2700000" scaled="1"/>
          </a:gradFill>
          <a:ln w="19050">
            <a:solidFill>
              <a:srgbClr val="FFFFFF"/>
            </a:solidFill>
            <a:prstDash val="solid"/>
          </a:ln>
          <a:effectLst>
            <a:outerShdw blurRad="203200" dist="63500" dir="2700000" algn="bl" rotWithShape="0">
              <a:srgbClr val="6389D3">
                <a:alpha val="58039"/>
              </a:srgbClr>
            </a:outerShdw>
          </a:effectLst>
        </p:spPr>
      </p:sp>
      <p:sp>
        <p:nvSpPr>
          <p:cNvPr id="20" name="Text 18"/>
          <p:cNvSpPr/>
          <p:nvPr/>
        </p:nvSpPr>
        <p:spPr>
          <a:xfrm>
            <a:off x="6350000" y="3590925"/>
            <a:ext cx="5262880" cy="6337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21" name="Shape 19"/>
          <p:cNvSpPr/>
          <p:nvPr/>
        </p:nvSpPr>
        <p:spPr>
          <a:xfrm>
            <a:off x="6454775" y="3679825"/>
            <a:ext cx="469265" cy="469265"/>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p:spPr>
      </p:sp>
      <p:sp>
        <p:nvSpPr>
          <p:cNvPr id="22" name="Text 20"/>
          <p:cNvSpPr/>
          <p:nvPr/>
        </p:nvSpPr>
        <p:spPr>
          <a:xfrm>
            <a:off x="6454775" y="3679825"/>
            <a:ext cx="469265" cy="46926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23" name="Text 21"/>
          <p:cNvSpPr/>
          <p:nvPr/>
        </p:nvSpPr>
        <p:spPr>
          <a:xfrm>
            <a:off x="6474460" y="3717925"/>
            <a:ext cx="513080" cy="431165"/>
          </a:xfrm>
          <a:prstGeom prst="rect">
            <a:avLst/>
          </a:prstGeom>
          <a:noFill/>
          <a:ln/>
        </p:spPr>
        <p:txBody>
          <a:bodyPr wrap="square" lIns="91440" tIns="45720" rIns="91440" bIns="45720" rtlCol="0" anchor="ctr"/>
          <a:lstStyle/>
          <a:p>
            <a:pPr>
              <a:lnSpc>
                <a:spcPct val="100000"/>
              </a:lnSpc>
            </a:pPr>
            <a:r>
              <a:rPr lang="en-US" sz="1800" b="1" dirty="0">
                <a:solidFill>
                  <a:srgbClr val="FFFFFF"/>
                </a:solidFill>
                <a:latin typeface="ＭＳ 明朝" panose="02020609040205080304" pitchFamily="17" charset="-128"/>
                <a:ea typeface="ＭＳ 明朝" panose="02020609040205080304" pitchFamily="17" charset="-128"/>
                <a:cs typeface="MiSans" pitchFamily="34" charset="-120"/>
              </a:rPr>
              <a:t>04</a:t>
            </a:r>
            <a:endParaRPr lang="en-US" sz="1600" dirty="0">
              <a:latin typeface="ＭＳ 明朝" panose="02020609040205080304" pitchFamily="17" charset="-128"/>
              <a:ea typeface="ＭＳ 明朝" panose="02020609040205080304" pitchFamily="17" charset="-128"/>
            </a:endParaRPr>
          </a:p>
        </p:txBody>
      </p:sp>
      <p:sp>
        <p:nvSpPr>
          <p:cNvPr id="24" name="Text 22"/>
          <p:cNvSpPr/>
          <p:nvPr/>
        </p:nvSpPr>
        <p:spPr>
          <a:xfrm>
            <a:off x="6530340" y="4602480"/>
            <a:ext cx="1031875" cy="823595"/>
          </a:xfrm>
          <a:prstGeom prst="rect">
            <a:avLst/>
          </a:prstGeom>
          <a:noFill/>
          <a:ln/>
        </p:spPr>
        <p:txBody>
          <a:bodyPr wrap="square" lIns="91440" tIns="45720" rIns="91440" bIns="45720" rtlCol="0" anchor="t"/>
          <a:lstStyle/>
          <a:p>
            <a:pPr>
              <a:lnSpc>
                <a:spcPct val="100000"/>
              </a:lnSpc>
            </a:pPr>
            <a:r>
              <a:rPr lang="en-US" sz="2400" b="1" dirty="0">
                <a:solidFill>
                  <a:srgbClr val="FFFFFF"/>
                </a:solidFill>
                <a:latin typeface="ＭＳ 明朝" panose="02020609040205080304" pitchFamily="17" charset="-128"/>
                <a:ea typeface="ＭＳ 明朝" panose="02020609040205080304" pitchFamily="17" charset="-128"/>
                <a:cs typeface="MiSans" pitchFamily="34" charset="-120"/>
              </a:rPr>
              <a:t>2</a:t>
            </a:r>
            <a:endParaRPr lang="en-US" sz="1600" dirty="0">
              <a:latin typeface="ＭＳ 明朝" panose="02020609040205080304" pitchFamily="17" charset="-128"/>
              <a:ea typeface="ＭＳ 明朝" panose="02020609040205080304" pitchFamily="17" charset="-128"/>
            </a:endParaRPr>
          </a:p>
        </p:txBody>
      </p:sp>
      <p:sp>
        <p:nvSpPr>
          <p:cNvPr id="25" name="Shape 23"/>
          <p:cNvSpPr/>
          <p:nvPr/>
        </p:nvSpPr>
        <p:spPr>
          <a:xfrm>
            <a:off x="6350000" y="4544695"/>
            <a:ext cx="5262880" cy="633730"/>
          </a:xfrm>
          <a:prstGeom prst="roundRect">
            <a:avLst>
              <a:gd name="adj" fmla="val 50000"/>
            </a:avLst>
          </a:prstGeom>
          <a:gradFill flip="none" rotWithShape="1">
            <a:gsLst>
              <a:gs pos="0">
                <a:srgbClr val="FFFFFF"/>
              </a:gs>
              <a:gs pos="2000">
                <a:srgbClr val="FFFFFF"/>
              </a:gs>
              <a:gs pos="55000">
                <a:srgbClr val="FFFFFF">
                  <a:alpha val="27000"/>
                </a:srgbClr>
              </a:gs>
              <a:gs pos="100000">
                <a:srgbClr val="FFFFFF"/>
              </a:gs>
            </a:gsLst>
            <a:lin ang="2700000" scaled="1"/>
          </a:gradFill>
          <a:ln w="19050">
            <a:solidFill>
              <a:srgbClr val="FFFFFF"/>
            </a:solidFill>
            <a:prstDash val="solid"/>
          </a:ln>
          <a:effectLst>
            <a:outerShdw blurRad="203200" dist="63500" dir="2700000" algn="bl" rotWithShape="0">
              <a:srgbClr val="6389D3">
                <a:alpha val="58039"/>
              </a:srgbClr>
            </a:outerShdw>
          </a:effectLst>
        </p:spPr>
      </p:sp>
      <p:sp>
        <p:nvSpPr>
          <p:cNvPr id="26" name="Text 24"/>
          <p:cNvSpPr/>
          <p:nvPr/>
        </p:nvSpPr>
        <p:spPr>
          <a:xfrm>
            <a:off x="6350000" y="4544695"/>
            <a:ext cx="5262880" cy="6337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27" name="Shape 25"/>
          <p:cNvSpPr/>
          <p:nvPr/>
        </p:nvSpPr>
        <p:spPr>
          <a:xfrm>
            <a:off x="6454775" y="4633595"/>
            <a:ext cx="469265" cy="469265"/>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p:spPr>
      </p:sp>
      <p:sp>
        <p:nvSpPr>
          <p:cNvPr id="28" name="Text 26"/>
          <p:cNvSpPr/>
          <p:nvPr/>
        </p:nvSpPr>
        <p:spPr>
          <a:xfrm>
            <a:off x="6454775" y="4633595"/>
            <a:ext cx="469265" cy="46926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29" name="Text 27"/>
          <p:cNvSpPr/>
          <p:nvPr/>
        </p:nvSpPr>
        <p:spPr>
          <a:xfrm>
            <a:off x="6453505" y="4664710"/>
            <a:ext cx="513080" cy="431165"/>
          </a:xfrm>
          <a:prstGeom prst="rect">
            <a:avLst/>
          </a:prstGeom>
          <a:noFill/>
          <a:ln/>
        </p:spPr>
        <p:txBody>
          <a:bodyPr wrap="square" lIns="91440" tIns="45720" rIns="91440" bIns="45720" rtlCol="0" anchor="ctr"/>
          <a:lstStyle/>
          <a:p>
            <a:pPr>
              <a:lnSpc>
                <a:spcPct val="100000"/>
              </a:lnSpc>
            </a:pPr>
            <a:r>
              <a:rPr lang="en-US" sz="1800" b="1" dirty="0">
                <a:solidFill>
                  <a:srgbClr val="FFFFFF"/>
                </a:solidFill>
                <a:latin typeface="ＭＳ 明朝" panose="02020609040205080304" pitchFamily="17" charset="-128"/>
                <a:ea typeface="ＭＳ 明朝" panose="02020609040205080304" pitchFamily="17" charset="-128"/>
                <a:cs typeface="MiSans" pitchFamily="34" charset="-120"/>
              </a:rPr>
              <a:t>05</a:t>
            </a:r>
            <a:endParaRPr lang="en-US" sz="1600" dirty="0">
              <a:latin typeface="ＭＳ 明朝" panose="02020609040205080304" pitchFamily="17" charset="-128"/>
              <a:ea typeface="ＭＳ 明朝" panose="02020609040205080304" pitchFamily="17" charset="-128"/>
            </a:endParaRPr>
          </a:p>
        </p:txBody>
      </p:sp>
      <p:sp>
        <p:nvSpPr>
          <p:cNvPr id="30" name="Text 28"/>
          <p:cNvSpPr/>
          <p:nvPr/>
        </p:nvSpPr>
        <p:spPr>
          <a:xfrm>
            <a:off x="6530340" y="5563870"/>
            <a:ext cx="1031875" cy="823595"/>
          </a:xfrm>
          <a:prstGeom prst="rect">
            <a:avLst/>
          </a:prstGeom>
          <a:noFill/>
          <a:ln/>
        </p:spPr>
        <p:txBody>
          <a:bodyPr wrap="square" lIns="91440" tIns="45720" rIns="91440" bIns="45720" rtlCol="0" anchor="t"/>
          <a:lstStyle/>
          <a:p>
            <a:pPr>
              <a:lnSpc>
                <a:spcPct val="100000"/>
              </a:lnSpc>
            </a:pPr>
            <a:r>
              <a:rPr lang="en-US" sz="2400" b="1" dirty="0">
                <a:solidFill>
                  <a:srgbClr val="FFFFFF"/>
                </a:solidFill>
                <a:latin typeface="ＭＳ 明朝" panose="02020609040205080304" pitchFamily="17" charset="-128"/>
                <a:ea typeface="ＭＳ 明朝" panose="02020609040205080304" pitchFamily="17" charset="-128"/>
                <a:cs typeface="MiSans" pitchFamily="34" charset="-120"/>
              </a:rPr>
              <a:t>2</a:t>
            </a:r>
            <a:endParaRPr lang="en-US" sz="1600" dirty="0">
              <a:latin typeface="ＭＳ 明朝" panose="02020609040205080304" pitchFamily="17" charset="-128"/>
              <a:ea typeface="ＭＳ 明朝" panose="02020609040205080304" pitchFamily="17" charset="-128"/>
            </a:endParaRPr>
          </a:p>
        </p:txBody>
      </p:sp>
      <p:sp>
        <p:nvSpPr>
          <p:cNvPr id="31" name="Shape 29"/>
          <p:cNvSpPr/>
          <p:nvPr/>
        </p:nvSpPr>
        <p:spPr>
          <a:xfrm>
            <a:off x="6350000" y="5506085"/>
            <a:ext cx="5262880" cy="633730"/>
          </a:xfrm>
          <a:prstGeom prst="roundRect">
            <a:avLst>
              <a:gd name="adj" fmla="val 50000"/>
            </a:avLst>
          </a:prstGeom>
          <a:gradFill flip="none" rotWithShape="1">
            <a:gsLst>
              <a:gs pos="0">
                <a:srgbClr val="FFFFFF"/>
              </a:gs>
              <a:gs pos="2000">
                <a:srgbClr val="FFFFFF"/>
              </a:gs>
              <a:gs pos="55000">
                <a:srgbClr val="FFFFFF">
                  <a:alpha val="27000"/>
                </a:srgbClr>
              </a:gs>
              <a:gs pos="100000">
                <a:srgbClr val="FFFFFF"/>
              </a:gs>
            </a:gsLst>
            <a:lin ang="2700000" scaled="1"/>
          </a:gradFill>
          <a:ln w="19050">
            <a:solidFill>
              <a:srgbClr val="FFFFFF"/>
            </a:solidFill>
            <a:prstDash val="solid"/>
          </a:ln>
          <a:effectLst>
            <a:outerShdw blurRad="203200" dist="63500" dir="2700000" algn="bl" rotWithShape="0">
              <a:srgbClr val="6389D3">
                <a:alpha val="58039"/>
              </a:srgbClr>
            </a:outerShdw>
          </a:effectLst>
        </p:spPr>
      </p:sp>
      <p:sp>
        <p:nvSpPr>
          <p:cNvPr id="32" name="Text 30"/>
          <p:cNvSpPr/>
          <p:nvPr/>
        </p:nvSpPr>
        <p:spPr>
          <a:xfrm>
            <a:off x="6350000" y="5506085"/>
            <a:ext cx="5262880" cy="6337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33" name="Shape 31"/>
          <p:cNvSpPr/>
          <p:nvPr/>
        </p:nvSpPr>
        <p:spPr>
          <a:xfrm>
            <a:off x="6454775" y="5594985"/>
            <a:ext cx="469265" cy="469265"/>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p:spPr>
      </p:sp>
      <p:sp>
        <p:nvSpPr>
          <p:cNvPr id="34" name="Text 32"/>
          <p:cNvSpPr/>
          <p:nvPr/>
        </p:nvSpPr>
        <p:spPr>
          <a:xfrm>
            <a:off x="6454775" y="5594985"/>
            <a:ext cx="469265" cy="46926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35" name="Text 33"/>
          <p:cNvSpPr/>
          <p:nvPr/>
        </p:nvSpPr>
        <p:spPr>
          <a:xfrm>
            <a:off x="6453505" y="5626100"/>
            <a:ext cx="513080" cy="431165"/>
          </a:xfrm>
          <a:prstGeom prst="rect">
            <a:avLst/>
          </a:prstGeom>
          <a:noFill/>
          <a:ln/>
        </p:spPr>
        <p:txBody>
          <a:bodyPr wrap="square" lIns="91440" tIns="45720" rIns="91440" bIns="45720" rtlCol="0" anchor="ctr"/>
          <a:lstStyle/>
          <a:p>
            <a:pPr>
              <a:lnSpc>
                <a:spcPct val="100000"/>
              </a:lnSpc>
            </a:pPr>
            <a:r>
              <a:rPr lang="en-US" sz="1800" b="1" dirty="0">
                <a:solidFill>
                  <a:srgbClr val="FFFFFF"/>
                </a:solidFill>
                <a:latin typeface="ＭＳ 明朝" panose="02020609040205080304" pitchFamily="17" charset="-128"/>
                <a:ea typeface="ＭＳ 明朝" panose="02020609040205080304" pitchFamily="17" charset="-128"/>
                <a:cs typeface="MiSans" pitchFamily="34" charset="-120"/>
              </a:rPr>
              <a:t>06</a:t>
            </a:r>
            <a:endParaRPr lang="en-US" sz="1600" dirty="0">
              <a:latin typeface="ＭＳ 明朝" panose="02020609040205080304" pitchFamily="17" charset="-128"/>
              <a:ea typeface="ＭＳ 明朝" panose="02020609040205080304" pitchFamily="17" charset="-128"/>
            </a:endParaRPr>
          </a:p>
        </p:txBody>
      </p:sp>
      <p:sp>
        <p:nvSpPr>
          <p:cNvPr id="36" name="Text 34"/>
          <p:cNvSpPr/>
          <p:nvPr/>
        </p:nvSpPr>
        <p:spPr>
          <a:xfrm>
            <a:off x="462915" y="2383155"/>
            <a:ext cx="2174240" cy="975995"/>
          </a:xfrm>
          <a:prstGeom prst="rect">
            <a:avLst/>
          </a:prstGeom>
          <a:noFill/>
          <a:ln/>
        </p:spPr>
        <p:txBody>
          <a:bodyPr wrap="square" lIns="91440" tIns="45720" rIns="91440" bIns="45720" rtlCol="0" anchor="t"/>
          <a:lstStyle/>
          <a:p>
            <a:pPr>
              <a:lnSpc>
                <a:spcPct val="100000"/>
              </a:lnSpc>
            </a:pPr>
            <a:r>
              <a:rPr lang="en-US" sz="4800" b="1" dirty="0">
                <a:solidFill>
                  <a:srgbClr val="4874CB"/>
                </a:solidFill>
                <a:latin typeface="ＭＳ 明朝" panose="02020609040205080304" pitchFamily="17" charset="-128"/>
                <a:ea typeface="ＭＳ 明朝" panose="02020609040205080304" pitchFamily="17" charset="-128"/>
                <a:cs typeface="MiSans" pitchFamily="34" charset="-120"/>
              </a:rPr>
              <a:t>目录</a:t>
            </a:r>
            <a:endParaRPr lang="en-US" sz="1600" dirty="0">
              <a:latin typeface="ＭＳ 明朝" panose="02020609040205080304" pitchFamily="17" charset="-128"/>
              <a:ea typeface="ＭＳ 明朝" panose="02020609040205080304" pitchFamily="17" charset="-128"/>
            </a:endParaRPr>
          </a:p>
        </p:txBody>
      </p:sp>
      <p:pic>
        <p:nvPicPr>
          <p:cNvPr id="37" name="Image 0" descr="https://kimi-img.moonshot.cn/pub/slides/slides_tmpl/image/25-09-04-14:54:55-d2sjffu1bb2p4onbpvk0.png"/>
          <p:cNvPicPr>
            <a:picLocks noChangeAspect="1"/>
          </p:cNvPicPr>
          <p:nvPr/>
        </p:nvPicPr>
        <p:blipFill>
          <a:blip r:embed="rId3"/>
          <a:stretch>
            <a:fillRect/>
          </a:stretch>
        </p:blipFill>
        <p:spPr>
          <a:xfrm>
            <a:off x="1890395" y="2610485"/>
            <a:ext cx="1902460" cy="461645"/>
          </a:xfrm>
          <a:prstGeom prst="rect">
            <a:avLst/>
          </a:prstGeom>
        </p:spPr>
      </p:pic>
      <p:pic>
        <p:nvPicPr>
          <p:cNvPr id="38" name="Image 1" descr="https://kimi-img.moonshot.cn/pub/slides/slides_tmpl/image/25-09-04-14:54:55-d2sjffu1bb2p4onbpvjg.png"/>
          <p:cNvPicPr>
            <a:picLocks noChangeAspect="1"/>
          </p:cNvPicPr>
          <p:nvPr/>
        </p:nvPicPr>
        <p:blipFill>
          <a:blip r:embed="rId4"/>
          <a:stretch>
            <a:fillRect/>
          </a:stretch>
        </p:blipFill>
        <p:spPr>
          <a:xfrm>
            <a:off x="11084560" y="2884805"/>
            <a:ext cx="303530" cy="142875"/>
          </a:xfrm>
          <a:prstGeom prst="rect">
            <a:avLst/>
          </a:prstGeom>
        </p:spPr>
      </p:pic>
      <p:pic>
        <p:nvPicPr>
          <p:cNvPr id="39" name="Image 2" descr="https://kimi-img.moonshot.cn/pub/slides/slides_tmpl/image/25-09-04-14:54:55-d2sjffu1bb2p4onbpvm0.png"/>
          <p:cNvPicPr>
            <a:picLocks noChangeAspect="1"/>
          </p:cNvPicPr>
          <p:nvPr/>
        </p:nvPicPr>
        <p:blipFill>
          <a:blip r:embed="rId5">
            <a:alphaModFix amt="37000"/>
          </a:blip>
          <a:srcRect t="65733" r="67587" b="5067"/>
          <a:stretch/>
        </p:blipFill>
        <p:spPr>
          <a:xfrm>
            <a:off x="11571984" y="23052"/>
            <a:ext cx="589280" cy="556895"/>
          </a:xfrm>
          <a:prstGeom prst="rect">
            <a:avLst/>
          </a:prstGeom>
        </p:spPr>
      </p:pic>
      <p:pic>
        <p:nvPicPr>
          <p:cNvPr id="40" name="Image 3" descr="https://kimi-img.moonshot.cn/pub/slides/slides_tmpl/image/25-09-04-14:54:55-d2sjffu1bb2p4onbpvn0.png"/>
          <p:cNvPicPr>
            <a:picLocks noChangeAspect="1"/>
          </p:cNvPicPr>
          <p:nvPr/>
        </p:nvPicPr>
        <p:blipFill>
          <a:blip r:embed="rId6"/>
          <a:srcRect b="6991"/>
          <a:stretch/>
        </p:blipFill>
        <p:spPr>
          <a:xfrm>
            <a:off x="7490460" y="392430"/>
            <a:ext cx="4070350" cy="2492375"/>
          </a:xfrm>
          <a:prstGeom prst="rect">
            <a:avLst/>
          </a:prstGeom>
        </p:spPr>
      </p:pic>
      <p:sp>
        <p:nvSpPr>
          <p:cNvPr id="41" name="Text 35"/>
          <p:cNvSpPr/>
          <p:nvPr/>
        </p:nvSpPr>
        <p:spPr>
          <a:xfrm>
            <a:off x="1097915" y="3730625"/>
            <a:ext cx="4092575" cy="524510"/>
          </a:xfrm>
          <a:prstGeom prst="rect">
            <a:avLst/>
          </a:prstGeom>
          <a:noFill/>
          <a:ln/>
        </p:spPr>
        <p:txBody>
          <a:bodyPr wrap="square" lIns="91440" tIns="45720" rIns="91440" bIns="45720" rtlCol="0" anchor="t"/>
          <a:lstStyle/>
          <a:p>
            <a:pPr>
              <a:lnSpc>
                <a:spcPct val="100000"/>
              </a:lnSpc>
            </a:pPr>
            <a:r>
              <a:rPr lang="en-US" sz="2000" b="1" dirty="0">
                <a:solidFill>
                  <a:srgbClr val="000000"/>
                </a:solidFill>
                <a:latin typeface="ＭＳ 明朝" panose="02020609040205080304" pitchFamily="17" charset="-128"/>
                <a:ea typeface="ＭＳ 明朝" panose="02020609040205080304" pitchFamily="17" charset="-128"/>
                <a:cs typeface="MiSans" pitchFamily="34" charset="-120"/>
              </a:rPr>
              <a:t>全体方針</a:t>
            </a:r>
            <a:endParaRPr lang="en-US" sz="1600" dirty="0">
              <a:latin typeface="ＭＳ 明朝" panose="02020609040205080304" pitchFamily="17" charset="-128"/>
              <a:ea typeface="ＭＳ 明朝" panose="02020609040205080304" pitchFamily="17" charset="-128"/>
            </a:endParaRPr>
          </a:p>
        </p:txBody>
      </p:sp>
      <p:sp>
        <p:nvSpPr>
          <p:cNvPr id="42" name="Text 36"/>
          <p:cNvSpPr/>
          <p:nvPr/>
        </p:nvSpPr>
        <p:spPr>
          <a:xfrm>
            <a:off x="1097915" y="4684395"/>
            <a:ext cx="4092575" cy="480060"/>
          </a:xfrm>
          <a:prstGeom prst="rect">
            <a:avLst/>
          </a:prstGeom>
          <a:noFill/>
          <a:ln/>
        </p:spPr>
        <p:txBody>
          <a:bodyPr wrap="square" lIns="91440" tIns="45720" rIns="91440" bIns="45720" rtlCol="0" anchor="t"/>
          <a:lstStyle/>
          <a:p>
            <a:pPr>
              <a:lnSpc>
                <a:spcPct val="100000"/>
              </a:lnSpc>
            </a:pPr>
            <a:r>
              <a:rPr lang="en-US" sz="2000" b="1" dirty="0">
                <a:solidFill>
                  <a:srgbClr val="000000"/>
                </a:solidFill>
                <a:latin typeface="ＭＳ 明朝" panose="02020609040205080304" pitchFamily="17" charset="-128"/>
                <a:ea typeface="ＭＳ 明朝" panose="02020609040205080304" pitchFamily="17" charset="-128"/>
                <a:cs typeface="MiSans" pitchFamily="34" charset="-120"/>
              </a:rPr>
              <a:t>派遣（SES）事業拡大</a:t>
            </a:r>
            <a:endParaRPr lang="en-US" sz="1600" dirty="0">
              <a:latin typeface="ＭＳ 明朝" panose="02020609040205080304" pitchFamily="17" charset="-128"/>
              <a:ea typeface="ＭＳ 明朝" panose="02020609040205080304" pitchFamily="17" charset="-128"/>
            </a:endParaRPr>
          </a:p>
        </p:txBody>
      </p:sp>
      <p:sp>
        <p:nvSpPr>
          <p:cNvPr id="43" name="Text 37"/>
          <p:cNvSpPr/>
          <p:nvPr/>
        </p:nvSpPr>
        <p:spPr>
          <a:xfrm>
            <a:off x="1097915" y="5631815"/>
            <a:ext cx="5203190" cy="459105"/>
          </a:xfrm>
          <a:prstGeom prst="rect">
            <a:avLst/>
          </a:prstGeom>
          <a:noFill/>
          <a:ln/>
        </p:spPr>
        <p:txBody>
          <a:bodyPr wrap="square" lIns="91440" tIns="45720" rIns="91440" bIns="45720" rtlCol="0" anchor="t"/>
          <a:lstStyle/>
          <a:p>
            <a:pPr>
              <a:lnSpc>
                <a:spcPct val="100000"/>
              </a:lnSpc>
            </a:pPr>
            <a:r>
              <a:rPr lang="en-US" sz="2000" b="1" dirty="0">
                <a:solidFill>
                  <a:srgbClr val="000000"/>
                </a:solidFill>
                <a:latin typeface="ＭＳ 明朝" panose="02020609040205080304" pitchFamily="17" charset="-128"/>
                <a:ea typeface="ＭＳ 明朝" panose="02020609040205080304" pitchFamily="17" charset="-128"/>
                <a:cs typeface="MiSans" pitchFamily="34" charset="-120"/>
              </a:rPr>
              <a:t>社内開発強化</a:t>
            </a:r>
            <a:endParaRPr lang="en-US" sz="1600" dirty="0">
              <a:latin typeface="ＭＳ 明朝" panose="02020609040205080304" pitchFamily="17" charset="-128"/>
              <a:ea typeface="ＭＳ 明朝" panose="02020609040205080304" pitchFamily="17" charset="-128"/>
            </a:endParaRPr>
          </a:p>
        </p:txBody>
      </p:sp>
      <p:sp>
        <p:nvSpPr>
          <p:cNvPr id="44" name="Text 38"/>
          <p:cNvSpPr/>
          <p:nvPr/>
        </p:nvSpPr>
        <p:spPr>
          <a:xfrm>
            <a:off x="6924040" y="3730625"/>
            <a:ext cx="4092575" cy="524510"/>
          </a:xfrm>
          <a:prstGeom prst="rect">
            <a:avLst/>
          </a:prstGeom>
          <a:noFill/>
          <a:ln/>
        </p:spPr>
        <p:txBody>
          <a:bodyPr wrap="square" lIns="91440" tIns="45720" rIns="91440" bIns="45720" rtlCol="0" anchor="t"/>
          <a:lstStyle/>
          <a:p>
            <a:pPr>
              <a:lnSpc>
                <a:spcPct val="100000"/>
              </a:lnSpc>
            </a:pPr>
            <a:r>
              <a:rPr lang="en-US" sz="2000" b="1" dirty="0">
                <a:solidFill>
                  <a:srgbClr val="000000"/>
                </a:solidFill>
                <a:latin typeface="ＭＳ 明朝" panose="02020609040205080304" pitchFamily="17" charset="-128"/>
                <a:ea typeface="ＭＳ 明朝" panose="02020609040205080304" pitchFamily="17" charset="-128"/>
                <a:cs typeface="MiSans" pitchFamily="34" charset="-120"/>
              </a:rPr>
              <a:t>自社製品開発</a:t>
            </a:r>
            <a:endParaRPr lang="en-US" sz="1600" dirty="0">
              <a:latin typeface="ＭＳ 明朝" panose="02020609040205080304" pitchFamily="17" charset="-128"/>
              <a:ea typeface="ＭＳ 明朝" panose="02020609040205080304" pitchFamily="17" charset="-128"/>
            </a:endParaRPr>
          </a:p>
        </p:txBody>
      </p:sp>
      <p:sp>
        <p:nvSpPr>
          <p:cNvPr id="45" name="Text 39"/>
          <p:cNvSpPr/>
          <p:nvPr/>
        </p:nvSpPr>
        <p:spPr>
          <a:xfrm>
            <a:off x="6924040" y="4684395"/>
            <a:ext cx="4092575" cy="480060"/>
          </a:xfrm>
          <a:prstGeom prst="rect">
            <a:avLst/>
          </a:prstGeom>
          <a:noFill/>
          <a:ln/>
        </p:spPr>
        <p:txBody>
          <a:bodyPr wrap="square" lIns="91440" tIns="45720" rIns="91440" bIns="45720" rtlCol="0" anchor="t"/>
          <a:lstStyle/>
          <a:p>
            <a:pPr>
              <a:lnSpc>
                <a:spcPct val="100000"/>
              </a:lnSpc>
            </a:pPr>
            <a:r>
              <a:rPr lang="en-US" sz="2000" b="1" dirty="0">
                <a:solidFill>
                  <a:srgbClr val="000000"/>
                </a:solidFill>
                <a:latin typeface="ＭＳ 明朝" panose="02020609040205080304" pitchFamily="17" charset="-128"/>
                <a:ea typeface="ＭＳ 明朝" panose="02020609040205080304" pitchFamily="17" charset="-128"/>
                <a:cs typeface="MiSans" pitchFamily="34" charset="-120"/>
              </a:rPr>
              <a:t>人材採用戦略</a:t>
            </a:r>
            <a:endParaRPr lang="en-US" sz="1600" dirty="0">
              <a:latin typeface="ＭＳ 明朝" panose="02020609040205080304" pitchFamily="17" charset="-128"/>
              <a:ea typeface="ＭＳ 明朝" panose="02020609040205080304" pitchFamily="17" charset="-128"/>
            </a:endParaRPr>
          </a:p>
        </p:txBody>
      </p:sp>
      <p:sp>
        <p:nvSpPr>
          <p:cNvPr id="46" name="Text 40"/>
          <p:cNvSpPr/>
          <p:nvPr/>
        </p:nvSpPr>
        <p:spPr>
          <a:xfrm>
            <a:off x="6924040" y="5631815"/>
            <a:ext cx="5203190" cy="459105"/>
          </a:xfrm>
          <a:prstGeom prst="rect">
            <a:avLst/>
          </a:prstGeom>
          <a:noFill/>
          <a:ln/>
        </p:spPr>
        <p:txBody>
          <a:bodyPr wrap="square" lIns="91440" tIns="45720" rIns="91440" bIns="45720" rtlCol="0" anchor="t"/>
          <a:lstStyle/>
          <a:p>
            <a:pPr>
              <a:lnSpc>
                <a:spcPct val="100000"/>
              </a:lnSpc>
            </a:pPr>
            <a:r>
              <a:rPr lang="en-US" sz="2000" b="1" dirty="0">
                <a:solidFill>
                  <a:srgbClr val="000000"/>
                </a:solidFill>
                <a:latin typeface="ＭＳ 明朝" panose="02020609040205080304" pitchFamily="17" charset="-128"/>
                <a:ea typeface="ＭＳ 明朝" panose="02020609040205080304" pitchFamily="17" charset="-128"/>
                <a:cs typeface="MiSans" pitchFamily="34" charset="-120"/>
              </a:rPr>
              <a:t>PAD事業立ち上げ</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name="Slide 20">
    <p:bg>
      <p:bgPr>
        <a:gradFill flip="none" rotWithShape="0">
          <a:gsLst>
            <a:gs pos="0">
              <a:srgbClr val="94B9FF">
                <a:alpha val="0"/>
              </a:srgbClr>
            </a:gs>
            <a:gs pos="9000">
              <a:srgbClr val="94B9FF">
                <a:alpha val="0"/>
              </a:srgbClr>
            </a:gs>
            <a:gs pos="40000">
              <a:srgbClr val="94B9FF">
                <a:alpha val="11000"/>
              </a:srgbClr>
            </a:gs>
            <a:gs pos="63000">
              <a:srgbClr val="94B9FF">
                <a:alpha val="9000"/>
              </a:srgbClr>
            </a:gs>
            <a:gs pos="84000">
              <a:srgbClr val="94B9FF">
                <a:alpha val="46000"/>
              </a:srgbClr>
            </a:gs>
            <a:gs pos="100000">
              <a:srgbClr val="94B9FF">
                <a:alpha val="46000"/>
              </a:srgbClr>
            </a:gs>
          </a:gsLst>
          <a:lin ang="600000" scaled="1"/>
        </a:gradFill>
        <a:effectLst/>
      </p:bgPr>
    </p:bg>
    <p:spTree>
      <p:nvGrpSpPr>
        <p:cNvPr id="1" name=""/>
        <p:cNvGrpSpPr/>
        <p:nvPr/>
      </p:nvGrpSpPr>
      <p:grpSpPr>
        <a:xfrm>
          <a:off x="0" y="0"/>
          <a:ext cx="0" cy="0"/>
          <a:chOff x="0" y="0"/>
          <a:chExt cx="0" cy="0"/>
        </a:xfrm>
      </p:grpSpPr>
      <p:pic>
        <p:nvPicPr>
          <p:cNvPr id="2" name="Image 0" descr="https://kimi-img.moonshot.cn/pub/slides/slides_tmpl/image/25-09-04-14:54:56-d2sjfg61bb2p4onbpvpg.png"/>
          <p:cNvPicPr>
            <a:picLocks noChangeAspect="1"/>
          </p:cNvPicPr>
          <p:nvPr/>
        </p:nvPicPr>
        <p:blipFill>
          <a:blip r:embed="rId3"/>
          <a:srcRect l="20060" t="9520" b="9520"/>
          <a:stretch/>
        </p:blipFill>
        <p:spPr>
          <a:xfrm>
            <a:off x="3559810" y="0"/>
            <a:ext cx="6771640" cy="6858000"/>
          </a:xfrm>
          <a:prstGeom prst="rect">
            <a:avLst/>
          </a:prstGeom>
        </p:spPr>
      </p:pic>
      <p:pic>
        <p:nvPicPr>
          <p:cNvPr id="3" name="Image 1" descr="https://kimi-img.moonshot.cn/pub/slides/slides_tmpl/image/25-09-04-14:54:56-d2sjfg61bb2p4onbpvng.png"/>
          <p:cNvPicPr>
            <a:picLocks noChangeAspect="1"/>
          </p:cNvPicPr>
          <p:nvPr/>
        </p:nvPicPr>
        <p:blipFill>
          <a:blip r:embed="rId4"/>
          <a:stretch>
            <a:fillRect/>
          </a:stretch>
        </p:blipFill>
        <p:spPr>
          <a:xfrm>
            <a:off x="1023620" y="2388552"/>
            <a:ext cx="1600200" cy="1651000"/>
          </a:xfrm>
          <a:prstGeom prst="rect">
            <a:avLst/>
          </a:prstGeom>
        </p:spPr>
      </p:pic>
      <p:sp>
        <p:nvSpPr>
          <p:cNvPr id="4" name="Shape 0"/>
          <p:cNvSpPr/>
          <p:nvPr/>
        </p:nvSpPr>
        <p:spPr>
          <a:xfrm>
            <a:off x="1504315" y="2848610"/>
            <a:ext cx="1320165" cy="1334770"/>
          </a:xfrm>
          <a:prstGeom prst="ellipse">
            <a:avLst/>
          </a:prstGeom>
          <a:solidFill>
            <a:srgbClr val="FFFFFF"/>
          </a:solidFill>
          <a:ln/>
        </p:spPr>
      </p:sp>
      <p:sp>
        <p:nvSpPr>
          <p:cNvPr id="5" name="Text 1"/>
          <p:cNvSpPr/>
          <p:nvPr/>
        </p:nvSpPr>
        <p:spPr>
          <a:xfrm>
            <a:off x="1504315" y="284861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6" name="Shape 2"/>
          <p:cNvSpPr/>
          <p:nvPr/>
        </p:nvSpPr>
        <p:spPr>
          <a:xfrm>
            <a:off x="1509395" y="2843530"/>
            <a:ext cx="1320165" cy="1334770"/>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a:effectLst>
            <a:outerShdw blurRad="304800" dist="184847" dir="2700000" algn="bl" rotWithShape="0">
              <a:srgbClr val="2E54A1">
                <a:alpha val="23922"/>
              </a:srgbClr>
            </a:outerShdw>
          </a:effectLst>
        </p:spPr>
      </p:sp>
      <p:sp>
        <p:nvSpPr>
          <p:cNvPr id="7" name="Text 3"/>
          <p:cNvSpPr/>
          <p:nvPr/>
        </p:nvSpPr>
        <p:spPr>
          <a:xfrm>
            <a:off x="1509395" y="284353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8" name="Text 4"/>
          <p:cNvSpPr/>
          <p:nvPr/>
        </p:nvSpPr>
        <p:spPr>
          <a:xfrm>
            <a:off x="1504315" y="3018790"/>
            <a:ext cx="1320165" cy="993140"/>
          </a:xfrm>
          <a:prstGeom prst="rect">
            <a:avLst/>
          </a:prstGeom>
          <a:noFill/>
          <a:ln/>
        </p:spPr>
        <p:txBody>
          <a:bodyPr wrap="square" lIns="91440" tIns="45720" rIns="91440" bIns="45720" rtlCol="0" anchor="ctr"/>
          <a:lstStyle/>
          <a:p>
            <a:pPr algn="ctr">
              <a:lnSpc>
                <a:spcPct val="100000"/>
              </a:lnSpc>
            </a:pPr>
            <a:r>
              <a:rPr lang="en-US" sz="4800" b="1" dirty="0">
                <a:solidFill>
                  <a:srgbClr val="FFFFFF"/>
                </a:solidFill>
                <a:latin typeface="ＭＳ 明朝" panose="02020609040205080304" pitchFamily="17" charset="-128"/>
                <a:ea typeface="ＭＳ 明朝" panose="02020609040205080304" pitchFamily="17" charset="-128"/>
                <a:cs typeface="Arial Black" pitchFamily="34" charset="-120"/>
              </a:rPr>
              <a:t>07</a:t>
            </a:r>
            <a:endParaRPr lang="en-US" sz="1600" dirty="0">
              <a:latin typeface="ＭＳ 明朝" panose="02020609040205080304" pitchFamily="17" charset="-128"/>
              <a:ea typeface="ＭＳ 明朝" panose="02020609040205080304" pitchFamily="17" charset="-128"/>
            </a:endParaRPr>
          </a:p>
        </p:txBody>
      </p:sp>
      <p:sp>
        <p:nvSpPr>
          <p:cNvPr id="9" name="Text 5"/>
          <p:cNvSpPr/>
          <p:nvPr/>
        </p:nvSpPr>
        <p:spPr>
          <a:xfrm>
            <a:off x="3142615" y="3230880"/>
            <a:ext cx="8497570" cy="706755"/>
          </a:xfrm>
          <a:prstGeom prst="rect">
            <a:avLst/>
          </a:prstGeom>
          <a:noFill/>
          <a:ln/>
        </p:spPr>
        <p:txBody>
          <a:bodyPr wrap="square" lIns="91440" tIns="45720" rIns="91440" bIns="45720" rtlCol="0" anchor="t">
            <a:spAutoFit/>
          </a:bodyPr>
          <a:lstStyle/>
          <a:p>
            <a:pPr>
              <a:lnSpc>
                <a:spcPct val="100000"/>
              </a:lnSpc>
            </a:pPr>
            <a:r>
              <a:rPr lang="en-US" sz="4000" b="1" dirty="0">
                <a:solidFill>
                  <a:srgbClr val="4874CB"/>
                </a:solidFill>
                <a:latin typeface="ＭＳ 明朝" panose="02020609040205080304" pitchFamily="17" charset="-128"/>
                <a:ea typeface="ＭＳ 明朝" panose="02020609040205080304" pitchFamily="17" charset="-128"/>
                <a:cs typeface="MiSans" pitchFamily="34" charset="-120"/>
              </a:rPr>
              <a:t>補助金活用推進</a:t>
            </a:r>
            <a:endParaRPr lang="en-US" sz="1600" dirty="0">
              <a:latin typeface="ＭＳ 明朝" panose="02020609040205080304" pitchFamily="17" charset="-128"/>
              <a:ea typeface="ＭＳ 明朝" panose="02020609040205080304" pitchFamily="17" charset="-128"/>
            </a:endParaRPr>
          </a:p>
        </p:txBody>
      </p:sp>
      <p:sp>
        <p:nvSpPr>
          <p:cNvPr id="10" name="Text 6"/>
          <p:cNvSpPr/>
          <p:nvPr/>
        </p:nvSpPr>
        <p:spPr>
          <a:xfrm>
            <a:off x="3142615" y="2295525"/>
            <a:ext cx="8497570" cy="906780"/>
          </a:xfrm>
          <a:prstGeom prst="rect">
            <a:avLst/>
          </a:prstGeom>
          <a:noFill/>
          <a:ln/>
        </p:spPr>
        <p:txBody>
          <a:bodyPr wrap="square" lIns="91440" tIns="45720" rIns="91440" bIns="45720" rtlCol="0" anchor="t"/>
          <a:lstStyle/>
          <a:p>
            <a:pPr>
              <a:lnSpc>
                <a:spcPct val="150000"/>
              </a:lnSpc>
            </a:pPr>
            <a:r>
              <a:rPr lang="en-US" sz="4400" b="1" dirty="0">
                <a:solidFill>
                  <a:srgbClr val="000000"/>
                </a:solidFill>
                <a:latin typeface="ＭＳ 明朝" panose="02020609040205080304" pitchFamily="17" charset="-128"/>
                <a:ea typeface="ＭＳ 明朝" panose="02020609040205080304" pitchFamily="17" charset="-128"/>
                <a:cs typeface="Arial Black" pitchFamily="34" charset="-120"/>
              </a:rPr>
              <a:t>PART 07</a:t>
            </a:r>
            <a:endParaRPr lang="en-US" sz="1600" dirty="0">
              <a:latin typeface="ＭＳ 明朝" panose="02020609040205080304" pitchFamily="17" charset="-128"/>
              <a:ea typeface="ＭＳ 明朝" panose="02020609040205080304" pitchFamily="17" charset="-128"/>
            </a:endParaRPr>
          </a:p>
        </p:txBody>
      </p:sp>
      <p:pic>
        <p:nvPicPr>
          <p:cNvPr id="11" name="Image 2" descr="https://kimi-img.moonshot.cn/pub/slides/slides_tmpl/image/25-09-04-14:54:55-d2sjffu1bb2p4onbpvlg.png"/>
          <p:cNvPicPr>
            <a:picLocks noChangeAspect="1"/>
          </p:cNvPicPr>
          <p:nvPr/>
        </p:nvPicPr>
        <p:blipFill>
          <a:blip r:embed="rId5"/>
          <a:stretch>
            <a:fillRect/>
          </a:stretch>
        </p:blipFill>
        <p:spPr>
          <a:xfrm rot="20460000">
            <a:off x="9391650" y="613410"/>
            <a:ext cx="4236720" cy="1689100"/>
          </a:xfrm>
          <a:prstGeom prst="rect">
            <a:avLst/>
          </a:prstGeom>
        </p:spPr>
      </p:pic>
      <p:sp>
        <p:nvSpPr>
          <p:cNvPr id="12" name="Shape 7"/>
          <p:cNvSpPr/>
          <p:nvPr/>
        </p:nvSpPr>
        <p:spPr>
          <a:xfrm rot="7680000">
            <a:off x="9137650" y="5888355"/>
            <a:ext cx="430530" cy="430530"/>
          </a:xfrm>
          <a:prstGeom prst="ellipse">
            <a:avLst/>
          </a:prstGeom>
          <a:gradFill flip="none" rotWithShape="1">
            <a:gsLst>
              <a:gs pos="0">
                <a:srgbClr val="D1DCF2">
                  <a:alpha val="14000"/>
                </a:srgbClr>
              </a:gs>
              <a:gs pos="22000">
                <a:srgbClr val="6389D3">
                  <a:alpha val="48000"/>
                </a:srgbClr>
              </a:gs>
              <a:gs pos="45000">
                <a:srgbClr val="6389D3">
                  <a:alpha val="83000"/>
                </a:srgbClr>
              </a:gs>
              <a:gs pos="66000">
                <a:srgbClr val="6389D3">
                  <a:alpha val="87000"/>
                </a:srgbClr>
              </a:gs>
              <a:gs pos="100000">
                <a:srgbClr val="6389D3">
                  <a:alpha val="87000"/>
                </a:srgbClr>
              </a:gs>
            </a:gsLst>
            <a:lin ang="5400000" scaled="1"/>
          </a:gradFill>
          <a:ln/>
        </p:spPr>
      </p:sp>
      <p:sp>
        <p:nvSpPr>
          <p:cNvPr id="13" name="Text 8"/>
          <p:cNvSpPr/>
          <p:nvPr/>
        </p:nvSpPr>
        <p:spPr>
          <a:xfrm rot="7680000">
            <a:off x="9137650" y="5888355"/>
            <a:ext cx="430530" cy="4305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4" name="Shape 9"/>
          <p:cNvSpPr/>
          <p:nvPr/>
        </p:nvSpPr>
        <p:spPr>
          <a:xfrm rot="4020000">
            <a:off x="9440545" y="886460"/>
            <a:ext cx="219075" cy="219075"/>
          </a:xfrm>
          <a:prstGeom prst="ellipse">
            <a:avLst/>
          </a:prstGeom>
          <a:gradFill flip="none" rotWithShape="1">
            <a:gsLst>
              <a:gs pos="0">
                <a:srgbClr val="D1DCF2">
                  <a:alpha val="14000"/>
                </a:srgbClr>
              </a:gs>
              <a:gs pos="22000">
                <a:srgbClr val="6389D3">
                  <a:alpha val="42000"/>
                </a:srgbClr>
              </a:gs>
              <a:gs pos="45000">
                <a:srgbClr val="6389D3">
                  <a:alpha val="68000"/>
                </a:srgbClr>
              </a:gs>
              <a:gs pos="66000">
                <a:srgbClr val="6389D3">
                  <a:alpha val="76000"/>
                </a:srgbClr>
              </a:gs>
              <a:gs pos="100000">
                <a:srgbClr val="6389D3">
                  <a:alpha val="76000"/>
                </a:srgbClr>
              </a:gs>
            </a:gsLst>
            <a:lin ang="5400000" scaled="1"/>
          </a:gradFill>
          <a:ln/>
        </p:spPr>
      </p:sp>
      <p:sp>
        <p:nvSpPr>
          <p:cNvPr id="15" name="Text 10"/>
          <p:cNvSpPr/>
          <p:nvPr/>
        </p:nvSpPr>
        <p:spPr>
          <a:xfrm rot="4020000">
            <a:off x="9440545" y="886460"/>
            <a:ext cx="219075" cy="21907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254000" y="1855062"/>
            <a:ext cx="5626100" cy="457200"/>
          </a:xfrm>
          <a:prstGeom prst="rect">
            <a:avLst/>
          </a:prstGeom>
          <a:noFill/>
          <a:ln/>
        </p:spPr>
        <p:txBody>
          <a:bodyPr wrap="square" lIns="0" tIns="0" rIns="0" bIns="0" rtlCol="0" anchor="ctr"/>
          <a:lstStyle/>
          <a:p>
            <a:pP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補助金活用：種別と申請戦略</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254000" y="2616895"/>
            <a:ext cx="2641600" cy="457200"/>
          </a:xfrm>
          <a:custGeom>
            <a:avLst/>
            <a:gdLst/>
            <a:ahLst/>
            <a:cxnLst/>
            <a:rect l="l" t="t" r="r" b="b"/>
            <a:pathLst>
              <a:path w="2641600" h="457200">
                <a:moveTo>
                  <a:pt x="76202" y="0"/>
                </a:moveTo>
                <a:lnTo>
                  <a:pt x="2565398" y="0"/>
                </a:lnTo>
                <a:cubicBezTo>
                  <a:pt x="2607483" y="0"/>
                  <a:pt x="2641600" y="34117"/>
                  <a:pt x="2641600" y="76202"/>
                </a:cubicBezTo>
                <a:lnTo>
                  <a:pt x="2641600" y="380998"/>
                </a:lnTo>
                <a:cubicBezTo>
                  <a:pt x="2641600" y="423083"/>
                  <a:pt x="2607483" y="457200"/>
                  <a:pt x="2565398" y="457200"/>
                </a:cubicBezTo>
                <a:lnTo>
                  <a:pt x="76202" y="457200"/>
                </a:lnTo>
                <a:cubicBezTo>
                  <a:pt x="34145" y="457200"/>
                  <a:pt x="0" y="423055"/>
                  <a:pt x="0" y="380998"/>
                </a:cubicBezTo>
                <a:lnTo>
                  <a:pt x="0" y="76202"/>
                </a:lnTo>
                <a:cubicBezTo>
                  <a:pt x="0" y="34145"/>
                  <a:pt x="34145" y="0"/>
                  <a:pt x="76202" y="0"/>
                </a:cubicBezTo>
                <a:close/>
              </a:path>
            </a:pathLst>
          </a:custGeom>
          <a:solidFill>
            <a:srgbClr val="9AB3D4">
              <a:alpha val="20000"/>
            </a:srgbClr>
          </a:solidFill>
          <a:ln/>
        </p:spPr>
      </p:sp>
      <p:sp>
        <p:nvSpPr>
          <p:cNvPr id="5" name="Text 2"/>
          <p:cNvSpPr/>
          <p:nvPr/>
        </p:nvSpPr>
        <p:spPr>
          <a:xfrm>
            <a:off x="254000" y="2616895"/>
            <a:ext cx="2730500" cy="457200"/>
          </a:xfrm>
          <a:prstGeom prst="rect">
            <a:avLst/>
          </a:prstGeom>
          <a:noFill/>
          <a:ln/>
        </p:spPr>
        <p:txBody>
          <a:bodyPr wrap="square" lIns="101600" tIns="101600" rIns="101600" bIns="10160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明日にチャレンジ助成金</a:t>
            </a:r>
            <a:endParaRPr lang="en-US" sz="1600" dirty="0">
              <a:latin typeface="ＭＳ 明朝" panose="02020609040205080304" pitchFamily="17" charset="-128"/>
              <a:ea typeface="ＭＳ 明朝" panose="02020609040205080304" pitchFamily="17" charset="-128"/>
            </a:endParaRPr>
          </a:p>
        </p:txBody>
      </p:sp>
      <p:sp>
        <p:nvSpPr>
          <p:cNvPr id="6" name="Shape 3"/>
          <p:cNvSpPr/>
          <p:nvPr/>
        </p:nvSpPr>
        <p:spPr>
          <a:xfrm>
            <a:off x="3048000" y="2616895"/>
            <a:ext cx="2641600" cy="457200"/>
          </a:xfrm>
          <a:custGeom>
            <a:avLst/>
            <a:gdLst/>
            <a:ahLst/>
            <a:cxnLst/>
            <a:rect l="l" t="t" r="r" b="b"/>
            <a:pathLst>
              <a:path w="2641600" h="457200">
                <a:moveTo>
                  <a:pt x="76202" y="0"/>
                </a:moveTo>
                <a:lnTo>
                  <a:pt x="2565398" y="0"/>
                </a:lnTo>
                <a:cubicBezTo>
                  <a:pt x="2607483" y="0"/>
                  <a:pt x="2641600" y="34117"/>
                  <a:pt x="2641600" y="76202"/>
                </a:cubicBezTo>
                <a:lnTo>
                  <a:pt x="2641600" y="380998"/>
                </a:lnTo>
                <a:cubicBezTo>
                  <a:pt x="2641600" y="423083"/>
                  <a:pt x="2607483" y="457200"/>
                  <a:pt x="2565398" y="457200"/>
                </a:cubicBezTo>
                <a:lnTo>
                  <a:pt x="76202" y="457200"/>
                </a:lnTo>
                <a:cubicBezTo>
                  <a:pt x="34145" y="457200"/>
                  <a:pt x="0" y="423055"/>
                  <a:pt x="0" y="380998"/>
                </a:cubicBezTo>
                <a:lnTo>
                  <a:pt x="0" y="76202"/>
                </a:lnTo>
                <a:cubicBezTo>
                  <a:pt x="0" y="34145"/>
                  <a:pt x="34145" y="0"/>
                  <a:pt x="76202" y="0"/>
                </a:cubicBezTo>
                <a:close/>
              </a:path>
            </a:pathLst>
          </a:custGeom>
          <a:solidFill>
            <a:srgbClr val="9AB3D4">
              <a:alpha val="20000"/>
            </a:srgbClr>
          </a:solidFill>
          <a:ln/>
        </p:spPr>
      </p:sp>
      <p:sp>
        <p:nvSpPr>
          <p:cNvPr id="7" name="Text 4"/>
          <p:cNvSpPr/>
          <p:nvPr/>
        </p:nvSpPr>
        <p:spPr>
          <a:xfrm>
            <a:off x="3048000" y="2616895"/>
            <a:ext cx="2730500" cy="457200"/>
          </a:xfrm>
          <a:prstGeom prst="rect">
            <a:avLst/>
          </a:prstGeom>
          <a:noFill/>
          <a:ln/>
        </p:spPr>
        <p:txBody>
          <a:bodyPr wrap="square" lIns="101600" tIns="101600" rIns="101600" bIns="10160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新製品・新技術関連</a:t>
            </a:r>
            <a:endParaRPr lang="en-US" sz="1600" dirty="0">
              <a:latin typeface="ＭＳ 明朝" panose="02020609040205080304" pitchFamily="17" charset="-128"/>
              <a:ea typeface="ＭＳ 明朝" panose="02020609040205080304" pitchFamily="17" charset="-128"/>
            </a:endParaRPr>
          </a:p>
        </p:txBody>
      </p:sp>
      <p:sp>
        <p:nvSpPr>
          <p:cNvPr id="8" name="Shape 5"/>
          <p:cNvSpPr/>
          <p:nvPr/>
        </p:nvSpPr>
        <p:spPr>
          <a:xfrm>
            <a:off x="254000" y="3226098"/>
            <a:ext cx="2641600" cy="457200"/>
          </a:xfrm>
          <a:custGeom>
            <a:avLst/>
            <a:gdLst/>
            <a:ahLst/>
            <a:cxnLst/>
            <a:rect l="l" t="t" r="r" b="b"/>
            <a:pathLst>
              <a:path w="2641600" h="457200">
                <a:moveTo>
                  <a:pt x="76202" y="0"/>
                </a:moveTo>
                <a:lnTo>
                  <a:pt x="2565398" y="0"/>
                </a:lnTo>
                <a:cubicBezTo>
                  <a:pt x="2607483" y="0"/>
                  <a:pt x="2641600" y="34117"/>
                  <a:pt x="2641600" y="76202"/>
                </a:cubicBezTo>
                <a:lnTo>
                  <a:pt x="2641600" y="380998"/>
                </a:lnTo>
                <a:cubicBezTo>
                  <a:pt x="2641600" y="423083"/>
                  <a:pt x="2607483" y="457200"/>
                  <a:pt x="2565398" y="457200"/>
                </a:cubicBezTo>
                <a:lnTo>
                  <a:pt x="76202" y="457200"/>
                </a:lnTo>
                <a:cubicBezTo>
                  <a:pt x="34145" y="457200"/>
                  <a:pt x="0" y="423055"/>
                  <a:pt x="0" y="380998"/>
                </a:cubicBezTo>
                <a:lnTo>
                  <a:pt x="0" y="76202"/>
                </a:lnTo>
                <a:cubicBezTo>
                  <a:pt x="0" y="34145"/>
                  <a:pt x="34145" y="0"/>
                  <a:pt x="76202" y="0"/>
                </a:cubicBezTo>
                <a:close/>
              </a:path>
            </a:pathLst>
          </a:custGeom>
          <a:solidFill>
            <a:srgbClr val="9AB3D4">
              <a:alpha val="20000"/>
            </a:srgbClr>
          </a:solidFill>
          <a:ln/>
        </p:spPr>
      </p:sp>
      <p:sp>
        <p:nvSpPr>
          <p:cNvPr id="9" name="Text 6"/>
          <p:cNvSpPr/>
          <p:nvPr/>
        </p:nvSpPr>
        <p:spPr>
          <a:xfrm>
            <a:off x="254000" y="3226098"/>
            <a:ext cx="2730500" cy="457200"/>
          </a:xfrm>
          <a:prstGeom prst="rect">
            <a:avLst/>
          </a:prstGeom>
          <a:noFill/>
          <a:ln/>
        </p:spPr>
        <p:txBody>
          <a:bodyPr wrap="square" lIns="101600" tIns="101600" rIns="101600" bIns="10160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DX推進関連</a:t>
            </a:r>
            <a:endParaRPr lang="en-US" sz="1600" dirty="0">
              <a:latin typeface="ＭＳ 明朝" panose="02020609040205080304" pitchFamily="17" charset="-128"/>
              <a:ea typeface="ＭＳ 明朝" panose="02020609040205080304" pitchFamily="17" charset="-128"/>
            </a:endParaRPr>
          </a:p>
        </p:txBody>
      </p:sp>
      <p:sp>
        <p:nvSpPr>
          <p:cNvPr id="10" name="Shape 7"/>
          <p:cNvSpPr/>
          <p:nvPr/>
        </p:nvSpPr>
        <p:spPr>
          <a:xfrm>
            <a:off x="3048000" y="3226098"/>
            <a:ext cx="2641600" cy="457200"/>
          </a:xfrm>
          <a:custGeom>
            <a:avLst/>
            <a:gdLst/>
            <a:ahLst/>
            <a:cxnLst/>
            <a:rect l="l" t="t" r="r" b="b"/>
            <a:pathLst>
              <a:path w="2641600" h="457200">
                <a:moveTo>
                  <a:pt x="76202" y="0"/>
                </a:moveTo>
                <a:lnTo>
                  <a:pt x="2565398" y="0"/>
                </a:lnTo>
                <a:cubicBezTo>
                  <a:pt x="2607483" y="0"/>
                  <a:pt x="2641600" y="34117"/>
                  <a:pt x="2641600" y="76202"/>
                </a:cubicBezTo>
                <a:lnTo>
                  <a:pt x="2641600" y="380998"/>
                </a:lnTo>
                <a:cubicBezTo>
                  <a:pt x="2641600" y="423083"/>
                  <a:pt x="2607483" y="457200"/>
                  <a:pt x="2565398" y="457200"/>
                </a:cubicBezTo>
                <a:lnTo>
                  <a:pt x="76202" y="457200"/>
                </a:lnTo>
                <a:cubicBezTo>
                  <a:pt x="34145" y="457200"/>
                  <a:pt x="0" y="423055"/>
                  <a:pt x="0" y="380998"/>
                </a:cubicBezTo>
                <a:lnTo>
                  <a:pt x="0" y="76202"/>
                </a:lnTo>
                <a:cubicBezTo>
                  <a:pt x="0" y="34145"/>
                  <a:pt x="34145" y="0"/>
                  <a:pt x="76202" y="0"/>
                </a:cubicBezTo>
                <a:close/>
              </a:path>
            </a:pathLst>
          </a:custGeom>
          <a:solidFill>
            <a:srgbClr val="9AB3D4">
              <a:alpha val="20000"/>
            </a:srgbClr>
          </a:solidFill>
          <a:ln/>
        </p:spPr>
      </p:sp>
      <p:sp>
        <p:nvSpPr>
          <p:cNvPr id="11" name="Text 8"/>
          <p:cNvSpPr/>
          <p:nvPr/>
        </p:nvSpPr>
        <p:spPr>
          <a:xfrm>
            <a:off x="3048000" y="3226098"/>
            <a:ext cx="2730500" cy="457200"/>
          </a:xfrm>
          <a:prstGeom prst="rect">
            <a:avLst/>
          </a:prstGeom>
          <a:noFill/>
          <a:ln/>
        </p:spPr>
        <p:txBody>
          <a:bodyPr wrap="square" lIns="101600" tIns="101600" rIns="101600" bIns="10160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ものづくり補助金</a:t>
            </a:r>
            <a:endParaRPr lang="en-US" sz="1600" dirty="0">
              <a:latin typeface="ＭＳ 明朝" panose="02020609040205080304" pitchFamily="17" charset="-128"/>
              <a:ea typeface="ＭＳ 明朝" panose="02020609040205080304" pitchFamily="17" charset="-128"/>
            </a:endParaRPr>
          </a:p>
        </p:txBody>
      </p:sp>
      <p:sp>
        <p:nvSpPr>
          <p:cNvPr id="12" name="Shape 9"/>
          <p:cNvSpPr/>
          <p:nvPr/>
        </p:nvSpPr>
        <p:spPr>
          <a:xfrm>
            <a:off x="254000" y="3835301"/>
            <a:ext cx="5435600" cy="457200"/>
          </a:xfrm>
          <a:custGeom>
            <a:avLst/>
            <a:gdLst/>
            <a:ahLst/>
            <a:cxnLst/>
            <a:rect l="l" t="t" r="r" b="b"/>
            <a:pathLst>
              <a:path w="5435600" h="457200">
                <a:moveTo>
                  <a:pt x="76202" y="0"/>
                </a:moveTo>
                <a:lnTo>
                  <a:pt x="5359398" y="0"/>
                </a:lnTo>
                <a:cubicBezTo>
                  <a:pt x="5401483" y="0"/>
                  <a:pt x="5435600" y="34117"/>
                  <a:pt x="5435600" y="76202"/>
                </a:cubicBezTo>
                <a:lnTo>
                  <a:pt x="5435600" y="380998"/>
                </a:lnTo>
                <a:cubicBezTo>
                  <a:pt x="5435600" y="423083"/>
                  <a:pt x="5401483" y="457200"/>
                  <a:pt x="5359398" y="457200"/>
                </a:cubicBezTo>
                <a:lnTo>
                  <a:pt x="76202" y="457200"/>
                </a:lnTo>
                <a:cubicBezTo>
                  <a:pt x="34145" y="457200"/>
                  <a:pt x="0" y="423055"/>
                  <a:pt x="0" y="380998"/>
                </a:cubicBezTo>
                <a:lnTo>
                  <a:pt x="0" y="76202"/>
                </a:lnTo>
                <a:cubicBezTo>
                  <a:pt x="0" y="34145"/>
                  <a:pt x="34145" y="0"/>
                  <a:pt x="76202" y="0"/>
                </a:cubicBezTo>
                <a:close/>
              </a:path>
            </a:pathLst>
          </a:custGeom>
          <a:solidFill>
            <a:srgbClr val="9AB3D4">
              <a:alpha val="20000"/>
            </a:srgbClr>
          </a:solidFill>
          <a:ln/>
        </p:spPr>
      </p:sp>
      <p:sp>
        <p:nvSpPr>
          <p:cNvPr id="13" name="Text 10"/>
          <p:cNvSpPr/>
          <p:nvPr/>
        </p:nvSpPr>
        <p:spPr>
          <a:xfrm>
            <a:off x="254000" y="3835301"/>
            <a:ext cx="5524500" cy="457200"/>
          </a:xfrm>
          <a:prstGeom prst="rect">
            <a:avLst/>
          </a:prstGeom>
          <a:noFill/>
          <a:ln/>
        </p:spPr>
        <p:txBody>
          <a:bodyPr wrap="square" lIns="101600" tIns="101600" rIns="101600" bIns="10160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人材開発・人材育成関連</a:t>
            </a:r>
            <a:endParaRPr lang="en-US" sz="1600" dirty="0">
              <a:latin typeface="ＭＳ 明朝" panose="02020609040205080304" pitchFamily="17" charset="-128"/>
              <a:ea typeface="ＭＳ 明朝" panose="02020609040205080304" pitchFamily="17" charset="-128"/>
            </a:endParaRPr>
          </a:p>
        </p:txBody>
      </p:sp>
      <p:sp>
        <p:nvSpPr>
          <p:cNvPr id="14" name="Text 11"/>
          <p:cNvSpPr/>
          <p:nvPr/>
        </p:nvSpPr>
        <p:spPr>
          <a:xfrm>
            <a:off x="254000" y="4495273"/>
            <a:ext cx="5524500" cy="5080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担当：鈴木。各補助金の公募スケジュールを把握し、自社計画と連動させて</a:t>
            </a: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優先順位を付けて申請</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a:t>
            </a:r>
            <a:endParaRPr lang="en-US" sz="1600" dirty="0">
              <a:latin typeface="ＭＳ 明朝" panose="02020609040205080304" pitchFamily="17" charset="-128"/>
              <a:ea typeface="ＭＳ 明朝" panose="02020609040205080304" pitchFamily="17" charset="-128"/>
            </a:endParaRPr>
          </a:p>
        </p:txBody>
      </p:sp>
      <p:sp>
        <p:nvSpPr>
          <p:cNvPr id="15" name="Text 12"/>
          <p:cNvSpPr/>
          <p:nvPr/>
        </p:nvSpPr>
        <p:spPr>
          <a:xfrm>
            <a:off x="8273917" y="2184797"/>
            <a:ext cx="1485900" cy="355600"/>
          </a:xfrm>
          <a:prstGeom prst="rect">
            <a:avLst/>
          </a:prstGeom>
          <a:noFill/>
          <a:ln/>
        </p:spPr>
        <p:txBody>
          <a:bodyPr wrap="square" lIns="0" tIns="0" rIns="0" bIns="0" rtlCol="0" anchor="ctr"/>
          <a:lstStyle/>
          <a:p>
            <a:pPr algn="ctr">
              <a:lnSpc>
                <a:spcPct val="130000"/>
              </a:lnSpc>
            </a:pPr>
            <a:r>
              <a:rPr lang="en-US" sz="1800" b="1" dirty="0">
                <a:solidFill>
                  <a:srgbClr val="3C5A85"/>
                </a:solidFill>
                <a:latin typeface="ＭＳ 明朝" panose="02020609040205080304" pitchFamily="17" charset="-128"/>
                <a:ea typeface="ＭＳ 明朝" panose="02020609040205080304" pitchFamily="17" charset="-128"/>
                <a:cs typeface="Noto Sans SC" pitchFamily="34" charset="-120"/>
              </a:rPr>
              <a:t>年間申請目標</a:t>
            </a:r>
            <a:endParaRPr lang="en-US" sz="1600" dirty="0">
              <a:latin typeface="ＭＳ 明朝" panose="02020609040205080304" pitchFamily="17" charset="-128"/>
              <a:ea typeface="ＭＳ 明朝" panose="02020609040205080304" pitchFamily="17" charset="-128"/>
            </a:endParaRPr>
          </a:p>
        </p:txBody>
      </p:sp>
      <p:sp>
        <p:nvSpPr>
          <p:cNvPr id="16" name="Text 13"/>
          <p:cNvSpPr/>
          <p:nvPr/>
        </p:nvSpPr>
        <p:spPr>
          <a:xfrm>
            <a:off x="8140567" y="2540167"/>
            <a:ext cx="1752600" cy="787400"/>
          </a:xfrm>
          <a:prstGeom prst="rect">
            <a:avLst/>
          </a:prstGeom>
          <a:noFill/>
          <a:ln/>
        </p:spPr>
        <p:txBody>
          <a:bodyPr wrap="square" lIns="0" tIns="0" rIns="0" bIns="0" rtlCol="0" anchor="ctr"/>
          <a:lstStyle/>
          <a:p>
            <a:pPr algn="ctr">
              <a:lnSpc>
                <a:spcPct val="80000"/>
              </a:lnSpc>
            </a:pPr>
            <a:r>
              <a:rPr lang="en-US" sz="6000" b="1" dirty="0">
                <a:solidFill>
                  <a:srgbClr val="678BC7"/>
                </a:solidFill>
                <a:latin typeface="ＭＳ 明朝" panose="02020609040205080304" pitchFamily="17" charset="-128"/>
                <a:ea typeface="ＭＳ 明朝" panose="02020609040205080304" pitchFamily="17" charset="-128"/>
                <a:cs typeface="Noto Sans SC" pitchFamily="34" charset="-120"/>
              </a:rPr>
              <a:t>5</a:t>
            </a:r>
            <a:r>
              <a:rPr lang="en-US" sz="2400" b="1" dirty="0">
                <a:solidFill>
                  <a:srgbClr val="678BC7"/>
                </a:solidFill>
                <a:latin typeface="ＭＳ 明朝" panose="02020609040205080304" pitchFamily="17" charset="-128"/>
                <a:ea typeface="ＭＳ 明朝" panose="02020609040205080304" pitchFamily="17" charset="-128"/>
                <a:cs typeface="Noto Sans SC" pitchFamily="34" charset="-120"/>
              </a:rPr>
              <a:t>件</a:t>
            </a:r>
            <a:endParaRPr lang="en-US" sz="1600" dirty="0">
              <a:latin typeface="ＭＳ 明朝" panose="02020609040205080304" pitchFamily="17" charset="-128"/>
              <a:ea typeface="ＭＳ 明朝" panose="02020609040205080304" pitchFamily="17" charset="-128"/>
            </a:endParaRPr>
          </a:p>
        </p:txBody>
      </p:sp>
      <p:sp>
        <p:nvSpPr>
          <p:cNvPr id="17" name="Text 14"/>
          <p:cNvSpPr/>
          <p:nvPr/>
        </p:nvSpPr>
        <p:spPr>
          <a:xfrm>
            <a:off x="8277721" y="3530538"/>
            <a:ext cx="1473200" cy="355600"/>
          </a:xfrm>
          <a:prstGeom prst="rect">
            <a:avLst/>
          </a:prstGeom>
          <a:noFill/>
          <a:ln/>
        </p:spPr>
        <p:txBody>
          <a:bodyPr wrap="square" lIns="0" tIns="0" rIns="0" bIns="0" rtlCol="0" anchor="ctr"/>
          <a:lstStyle/>
          <a:p>
            <a:pPr algn="ctr">
              <a:lnSpc>
                <a:spcPct val="130000"/>
              </a:lnSpc>
            </a:pPr>
            <a:r>
              <a:rPr lang="en-US" sz="1800" b="1" dirty="0">
                <a:solidFill>
                  <a:srgbClr val="3C5A85"/>
                </a:solidFill>
                <a:latin typeface="ＭＳ 明朝" panose="02020609040205080304" pitchFamily="17" charset="-128"/>
                <a:ea typeface="ＭＳ 明朝" panose="02020609040205080304" pitchFamily="17" charset="-128"/>
                <a:cs typeface="Noto Sans SC" pitchFamily="34" charset="-120"/>
              </a:rPr>
              <a:t>採択目標</a:t>
            </a:r>
            <a:endParaRPr lang="en-US" sz="1600" dirty="0">
              <a:latin typeface="ＭＳ 明朝" panose="02020609040205080304" pitchFamily="17" charset="-128"/>
              <a:ea typeface="ＭＳ 明朝" panose="02020609040205080304" pitchFamily="17" charset="-128"/>
            </a:endParaRPr>
          </a:p>
        </p:txBody>
      </p:sp>
      <p:sp>
        <p:nvSpPr>
          <p:cNvPr id="18" name="Text 15"/>
          <p:cNvSpPr/>
          <p:nvPr/>
        </p:nvSpPr>
        <p:spPr>
          <a:xfrm>
            <a:off x="8144371" y="3885902"/>
            <a:ext cx="1739900" cy="787400"/>
          </a:xfrm>
          <a:prstGeom prst="rect">
            <a:avLst/>
          </a:prstGeom>
          <a:noFill/>
          <a:ln/>
        </p:spPr>
        <p:txBody>
          <a:bodyPr wrap="square" lIns="0" tIns="0" rIns="0" bIns="0" rtlCol="0" anchor="ctr"/>
          <a:lstStyle/>
          <a:p>
            <a:pPr algn="ctr">
              <a:lnSpc>
                <a:spcPct val="80000"/>
              </a:lnSpc>
            </a:pPr>
            <a:r>
              <a:rPr lang="en-US" sz="6000" b="1" dirty="0">
                <a:solidFill>
                  <a:srgbClr val="678BC7"/>
                </a:solidFill>
                <a:latin typeface="ＭＳ 明朝" panose="02020609040205080304" pitchFamily="17" charset="-128"/>
                <a:ea typeface="ＭＳ 明朝" panose="02020609040205080304" pitchFamily="17" charset="-128"/>
                <a:cs typeface="Noto Sans SC" pitchFamily="34" charset="-120"/>
              </a:rPr>
              <a:t>2</a:t>
            </a:r>
            <a:r>
              <a:rPr lang="en-US" sz="2400" b="1" dirty="0">
                <a:solidFill>
                  <a:srgbClr val="678BC7"/>
                </a:solidFill>
                <a:latin typeface="ＭＳ 明朝" panose="02020609040205080304" pitchFamily="17" charset="-128"/>
                <a:ea typeface="ＭＳ 明朝" panose="02020609040205080304" pitchFamily="17" charset="-128"/>
                <a:cs typeface="Noto Sans SC" pitchFamily="34" charset="-120"/>
              </a:rPr>
              <a:t>件以上</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name="Slide 22">
    <p:bg>
      <p:bgPr>
        <a:gradFill flip="none" rotWithShape="0">
          <a:gsLst>
            <a:gs pos="0">
              <a:srgbClr val="94B9FF">
                <a:alpha val="0"/>
              </a:srgbClr>
            </a:gs>
            <a:gs pos="9000">
              <a:srgbClr val="94B9FF">
                <a:alpha val="0"/>
              </a:srgbClr>
            </a:gs>
            <a:gs pos="40000">
              <a:srgbClr val="94B9FF">
                <a:alpha val="11000"/>
              </a:srgbClr>
            </a:gs>
            <a:gs pos="63000">
              <a:srgbClr val="94B9FF">
                <a:alpha val="9000"/>
              </a:srgbClr>
            </a:gs>
            <a:gs pos="84000">
              <a:srgbClr val="94B9FF">
                <a:alpha val="46000"/>
              </a:srgbClr>
            </a:gs>
            <a:gs pos="100000">
              <a:srgbClr val="94B9FF">
                <a:alpha val="46000"/>
              </a:srgbClr>
            </a:gs>
          </a:gsLst>
          <a:lin ang="600000" scaled="1"/>
        </a:gradFill>
        <a:effectLst/>
      </p:bgPr>
    </p:bg>
    <p:spTree>
      <p:nvGrpSpPr>
        <p:cNvPr id="1" name=""/>
        <p:cNvGrpSpPr/>
        <p:nvPr/>
      </p:nvGrpSpPr>
      <p:grpSpPr>
        <a:xfrm>
          <a:off x="0" y="0"/>
          <a:ext cx="0" cy="0"/>
          <a:chOff x="0" y="0"/>
          <a:chExt cx="0" cy="0"/>
        </a:xfrm>
      </p:grpSpPr>
      <p:pic>
        <p:nvPicPr>
          <p:cNvPr id="2" name="Image 0" descr="https://kimi-img.moonshot.cn/pub/slides/slides_tmpl/image/25-09-04-14:54:56-d2sjfg61bb2p4onbpvpg.png"/>
          <p:cNvPicPr>
            <a:picLocks noChangeAspect="1"/>
          </p:cNvPicPr>
          <p:nvPr/>
        </p:nvPicPr>
        <p:blipFill>
          <a:blip r:embed="rId3"/>
          <a:srcRect l="20060" t="9520" b="9520"/>
          <a:stretch/>
        </p:blipFill>
        <p:spPr>
          <a:xfrm>
            <a:off x="3559810" y="0"/>
            <a:ext cx="6771640" cy="6858000"/>
          </a:xfrm>
          <a:prstGeom prst="rect">
            <a:avLst/>
          </a:prstGeom>
        </p:spPr>
      </p:pic>
      <p:pic>
        <p:nvPicPr>
          <p:cNvPr id="3" name="Image 1" descr="https://kimi-img.moonshot.cn/pub/slides/slides_tmpl/image/25-09-04-14:54:56-d2sjfg61bb2p4onbpvng.png"/>
          <p:cNvPicPr>
            <a:picLocks noChangeAspect="1"/>
          </p:cNvPicPr>
          <p:nvPr/>
        </p:nvPicPr>
        <p:blipFill>
          <a:blip r:embed="rId4"/>
          <a:stretch>
            <a:fillRect/>
          </a:stretch>
        </p:blipFill>
        <p:spPr>
          <a:xfrm>
            <a:off x="1023620" y="2388552"/>
            <a:ext cx="1600200" cy="1651000"/>
          </a:xfrm>
          <a:prstGeom prst="rect">
            <a:avLst/>
          </a:prstGeom>
        </p:spPr>
      </p:pic>
      <p:sp>
        <p:nvSpPr>
          <p:cNvPr id="4" name="Shape 0"/>
          <p:cNvSpPr/>
          <p:nvPr/>
        </p:nvSpPr>
        <p:spPr>
          <a:xfrm>
            <a:off x="1504315" y="2848610"/>
            <a:ext cx="1320165" cy="1334770"/>
          </a:xfrm>
          <a:prstGeom prst="ellipse">
            <a:avLst/>
          </a:prstGeom>
          <a:solidFill>
            <a:srgbClr val="FFFFFF"/>
          </a:solidFill>
          <a:ln/>
        </p:spPr>
      </p:sp>
      <p:sp>
        <p:nvSpPr>
          <p:cNvPr id="5" name="Text 1"/>
          <p:cNvSpPr/>
          <p:nvPr/>
        </p:nvSpPr>
        <p:spPr>
          <a:xfrm>
            <a:off x="1504315" y="284861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6" name="Shape 2"/>
          <p:cNvSpPr/>
          <p:nvPr/>
        </p:nvSpPr>
        <p:spPr>
          <a:xfrm>
            <a:off x="1509395" y="2843530"/>
            <a:ext cx="1320165" cy="1334770"/>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a:effectLst>
            <a:outerShdw blurRad="304800" dist="184847" dir="2700000" algn="bl" rotWithShape="0">
              <a:srgbClr val="2E54A1">
                <a:alpha val="23922"/>
              </a:srgbClr>
            </a:outerShdw>
          </a:effectLst>
        </p:spPr>
      </p:sp>
      <p:sp>
        <p:nvSpPr>
          <p:cNvPr id="7" name="Text 3"/>
          <p:cNvSpPr/>
          <p:nvPr/>
        </p:nvSpPr>
        <p:spPr>
          <a:xfrm>
            <a:off x="1509395" y="284353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8" name="Text 4"/>
          <p:cNvSpPr/>
          <p:nvPr/>
        </p:nvSpPr>
        <p:spPr>
          <a:xfrm>
            <a:off x="1504315" y="3018790"/>
            <a:ext cx="1320165" cy="993140"/>
          </a:xfrm>
          <a:prstGeom prst="rect">
            <a:avLst/>
          </a:prstGeom>
          <a:noFill/>
          <a:ln/>
        </p:spPr>
        <p:txBody>
          <a:bodyPr wrap="square" lIns="91440" tIns="45720" rIns="91440" bIns="45720" rtlCol="0" anchor="ctr"/>
          <a:lstStyle/>
          <a:p>
            <a:pPr algn="ctr">
              <a:lnSpc>
                <a:spcPct val="100000"/>
              </a:lnSpc>
            </a:pPr>
            <a:r>
              <a:rPr lang="en-US" sz="4800" b="1" dirty="0">
                <a:solidFill>
                  <a:srgbClr val="FFFFFF"/>
                </a:solidFill>
                <a:latin typeface="ＭＳ 明朝" panose="02020609040205080304" pitchFamily="17" charset="-128"/>
                <a:ea typeface="ＭＳ 明朝" panose="02020609040205080304" pitchFamily="17" charset="-128"/>
                <a:cs typeface="Arial Black" pitchFamily="34" charset="-120"/>
              </a:rPr>
              <a:t>08</a:t>
            </a:r>
            <a:endParaRPr lang="en-US" sz="1600" dirty="0">
              <a:latin typeface="ＭＳ 明朝" panose="02020609040205080304" pitchFamily="17" charset="-128"/>
              <a:ea typeface="ＭＳ 明朝" panose="02020609040205080304" pitchFamily="17" charset="-128"/>
            </a:endParaRPr>
          </a:p>
        </p:txBody>
      </p:sp>
      <p:sp>
        <p:nvSpPr>
          <p:cNvPr id="9" name="Text 5"/>
          <p:cNvSpPr/>
          <p:nvPr/>
        </p:nvSpPr>
        <p:spPr>
          <a:xfrm>
            <a:off x="3142615" y="3230880"/>
            <a:ext cx="8497570" cy="706755"/>
          </a:xfrm>
          <a:prstGeom prst="rect">
            <a:avLst/>
          </a:prstGeom>
          <a:noFill/>
          <a:ln/>
        </p:spPr>
        <p:txBody>
          <a:bodyPr wrap="square" lIns="91440" tIns="45720" rIns="91440" bIns="45720" rtlCol="0" anchor="t">
            <a:spAutoFit/>
          </a:bodyPr>
          <a:lstStyle/>
          <a:p>
            <a:pPr>
              <a:lnSpc>
                <a:spcPct val="100000"/>
              </a:lnSpc>
            </a:pPr>
            <a:r>
              <a:rPr lang="en-US" sz="4000" b="1" dirty="0">
                <a:solidFill>
                  <a:srgbClr val="4874CB"/>
                </a:solidFill>
                <a:latin typeface="ＭＳ 明朝" panose="02020609040205080304" pitchFamily="17" charset="-128"/>
                <a:ea typeface="ＭＳ 明朝" panose="02020609040205080304" pitchFamily="17" charset="-128"/>
                <a:cs typeface="MiSans" pitchFamily="34" charset="-120"/>
              </a:rPr>
              <a:t>進捗管理フロー</a:t>
            </a:r>
            <a:endParaRPr lang="en-US" sz="1600" dirty="0">
              <a:latin typeface="ＭＳ 明朝" panose="02020609040205080304" pitchFamily="17" charset="-128"/>
              <a:ea typeface="ＭＳ 明朝" panose="02020609040205080304" pitchFamily="17" charset="-128"/>
            </a:endParaRPr>
          </a:p>
        </p:txBody>
      </p:sp>
      <p:sp>
        <p:nvSpPr>
          <p:cNvPr id="10" name="Text 6"/>
          <p:cNvSpPr/>
          <p:nvPr/>
        </p:nvSpPr>
        <p:spPr>
          <a:xfrm>
            <a:off x="3142615" y="2295525"/>
            <a:ext cx="8497570" cy="906780"/>
          </a:xfrm>
          <a:prstGeom prst="rect">
            <a:avLst/>
          </a:prstGeom>
          <a:noFill/>
          <a:ln/>
        </p:spPr>
        <p:txBody>
          <a:bodyPr wrap="square" lIns="91440" tIns="45720" rIns="91440" bIns="45720" rtlCol="0" anchor="t"/>
          <a:lstStyle/>
          <a:p>
            <a:pPr>
              <a:lnSpc>
                <a:spcPct val="150000"/>
              </a:lnSpc>
            </a:pPr>
            <a:r>
              <a:rPr lang="en-US" sz="4400" b="1" dirty="0">
                <a:solidFill>
                  <a:srgbClr val="000000"/>
                </a:solidFill>
                <a:latin typeface="ＭＳ 明朝" panose="02020609040205080304" pitchFamily="17" charset="-128"/>
                <a:ea typeface="ＭＳ 明朝" panose="02020609040205080304" pitchFamily="17" charset="-128"/>
                <a:cs typeface="Arial Black" pitchFamily="34" charset="-120"/>
              </a:rPr>
              <a:t>PART 08</a:t>
            </a:r>
            <a:endParaRPr lang="en-US" sz="1600" dirty="0">
              <a:latin typeface="ＭＳ 明朝" panose="02020609040205080304" pitchFamily="17" charset="-128"/>
              <a:ea typeface="ＭＳ 明朝" panose="02020609040205080304" pitchFamily="17" charset="-128"/>
            </a:endParaRPr>
          </a:p>
        </p:txBody>
      </p:sp>
      <p:pic>
        <p:nvPicPr>
          <p:cNvPr id="11" name="Image 2" descr="https://kimi-img.moonshot.cn/pub/slides/slides_tmpl/image/25-09-04-14:54:55-d2sjffu1bb2p4onbpvlg.png"/>
          <p:cNvPicPr>
            <a:picLocks noChangeAspect="1"/>
          </p:cNvPicPr>
          <p:nvPr/>
        </p:nvPicPr>
        <p:blipFill>
          <a:blip r:embed="rId5"/>
          <a:stretch>
            <a:fillRect/>
          </a:stretch>
        </p:blipFill>
        <p:spPr>
          <a:xfrm rot="20460000">
            <a:off x="9391650" y="613410"/>
            <a:ext cx="4236720" cy="1689100"/>
          </a:xfrm>
          <a:prstGeom prst="rect">
            <a:avLst/>
          </a:prstGeom>
        </p:spPr>
      </p:pic>
      <p:sp>
        <p:nvSpPr>
          <p:cNvPr id="12" name="Shape 7"/>
          <p:cNvSpPr/>
          <p:nvPr/>
        </p:nvSpPr>
        <p:spPr>
          <a:xfrm rot="7680000">
            <a:off x="9137650" y="5888355"/>
            <a:ext cx="430530" cy="430530"/>
          </a:xfrm>
          <a:prstGeom prst="ellipse">
            <a:avLst/>
          </a:prstGeom>
          <a:gradFill flip="none" rotWithShape="1">
            <a:gsLst>
              <a:gs pos="0">
                <a:srgbClr val="D1DCF2">
                  <a:alpha val="14000"/>
                </a:srgbClr>
              </a:gs>
              <a:gs pos="22000">
                <a:srgbClr val="6389D3">
                  <a:alpha val="48000"/>
                </a:srgbClr>
              </a:gs>
              <a:gs pos="45000">
                <a:srgbClr val="6389D3">
                  <a:alpha val="83000"/>
                </a:srgbClr>
              </a:gs>
              <a:gs pos="66000">
                <a:srgbClr val="6389D3">
                  <a:alpha val="87000"/>
                </a:srgbClr>
              </a:gs>
              <a:gs pos="100000">
                <a:srgbClr val="6389D3">
                  <a:alpha val="87000"/>
                </a:srgbClr>
              </a:gs>
            </a:gsLst>
            <a:lin ang="5400000" scaled="1"/>
          </a:gradFill>
          <a:ln/>
        </p:spPr>
      </p:sp>
      <p:sp>
        <p:nvSpPr>
          <p:cNvPr id="13" name="Text 8"/>
          <p:cNvSpPr/>
          <p:nvPr/>
        </p:nvSpPr>
        <p:spPr>
          <a:xfrm rot="7680000">
            <a:off x="9137650" y="5888355"/>
            <a:ext cx="430530" cy="4305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4" name="Shape 9"/>
          <p:cNvSpPr/>
          <p:nvPr/>
        </p:nvSpPr>
        <p:spPr>
          <a:xfrm rot="4020000">
            <a:off x="9440545" y="886460"/>
            <a:ext cx="219075" cy="219075"/>
          </a:xfrm>
          <a:prstGeom prst="ellipse">
            <a:avLst/>
          </a:prstGeom>
          <a:gradFill flip="none" rotWithShape="1">
            <a:gsLst>
              <a:gs pos="0">
                <a:srgbClr val="D1DCF2">
                  <a:alpha val="14000"/>
                </a:srgbClr>
              </a:gs>
              <a:gs pos="22000">
                <a:srgbClr val="6389D3">
                  <a:alpha val="42000"/>
                </a:srgbClr>
              </a:gs>
              <a:gs pos="45000">
                <a:srgbClr val="6389D3">
                  <a:alpha val="68000"/>
                </a:srgbClr>
              </a:gs>
              <a:gs pos="66000">
                <a:srgbClr val="6389D3">
                  <a:alpha val="76000"/>
                </a:srgbClr>
              </a:gs>
              <a:gs pos="100000">
                <a:srgbClr val="6389D3">
                  <a:alpha val="76000"/>
                </a:srgbClr>
              </a:gs>
            </a:gsLst>
            <a:lin ang="5400000" scaled="1"/>
          </a:gradFill>
          <a:ln/>
        </p:spPr>
      </p:sp>
      <p:sp>
        <p:nvSpPr>
          <p:cNvPr id="15" name="Text 10"/>
          <p:cNvSpPr/>
          <p:nvPr/>
        </p:nvSpPr>
        <p:spPr>
          <a:xfrm rot="4020000">
            <a:off x="9440545" y="886460"/>
            <a:ext cx="219075" cy="21907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3490185" y="1181367"/>
            <a:ext cx="5397500" cy="457200"/>
          </a:xfrm>
          <a:prstGeom prst="rect">
            <a:avLst/>
          </a:prstGeom>
          <a:noFill/>
          <a:ln/>
        </p:spPr>
        <p:txBody>
          <a:bodyPr wrap="square" lIns="0" tIns="0" rIns="0" bIns="0" rtlCol="0" anchor="ctr"/>
          <a:lstStyle/>
          <a:p>
            <a:pP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進捗管理：全社PDCAサイクル</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5689534" y="2044737"/>
            <a:ext cx="812800" cy="812800"/>
          </a:xfrm>
          <a:custGeom>
            <a:avLst/>
            <a:gdLst/>
            <a:ahLst/>
            <a:cxnLst/>
            <a:rect l="l" t="t" r="r" b="b"/>
            <a:pathLst>
              <a:path w="812800" h="812800">
                <a:moveTo>
                  <a:pt x="406400" y="0"/>
                </a:moveTo>
                <a:lnTo>
                  <a:pt x="406400" y="0"/>
                </a:lnTo>
                <a:cubicBezTo>
                  <a:pt x="630698" y="0"/>
                  <a:pt x="812800" y="182102"/>
                  <a:pt x="812800" y="406400"/>
                </a:cubicBezTo>
                <a:lnTo>
                  <a:pt x="812800" y="406400"/>
                </a:lnTo>
                <a:cubicBezTo>
                  <a:pt x="812800" y="630698"/>
                  <a:pt x="630698" y="812800"/>
                  <a:pt x="406400" y="812800"/>
                </a:cubicBezTo>
                <a:lnTo>
                  <a:pt x="406400" y="812800"/>
                </a:lnTo>
                <a:cubicBezTo>
                  <a:pt x="182102" y="812800"/>
                  <a:pt x="0" y="630698"/>
                  <a:pt x="0" y="406400"/>
                </a:cubicBezTo>
                <a:lnTo>
                  <a:pt x="0" y="406400"/>
                </a:lnTo>
                <a:cubicBezTo>
                  <a:pt x="0" y="182102"/>
                  <a:pt x="182102" y="0"/>
                  <a:pt x="406400" y="0"/>
                </a:cubicBezTo>
                <a:close/>
              </a:path>
            </a:pathLst>
          </a:custGeom>
          <a:solidFill>
            <a:srgbClr val="3C5A85"/>
          </a:solidFill>
          <a:ln/>
        </p:spPr>
      </p:sp>
      <p:sp>
        <p:nvSpPr>
          <p:cNvPr id="5" name="Shape 2"/>
          <p:cNvSpPr/>
          <p:nvPr/>
        </p:nvSpPr>
        <p:spPr>
          <a:xfrm>
            <a:off x="5962485" y="2298737"/>
            <a:ext cx="266700" cy="304800"/>
          </a:xfrm>
          <a:custGeom>
            <a:avLst/>
            <a:gdLst/>
            <a:ahLst/>
            <a:cxnLst/>
            <a:rect l="l" t="t" r="r" b="b"/>
            <a:pathLst>
              <a:path w="266700" h="304800">
                <a:moveTo>
                  <a:pt x="38100" y="19050"/>
                </a:moveTo>
                <a:cubicBezTo>
                  <a:pt x="38100" y="8513"/>
                  <a:pt x="29587" y="0"/>
                  <a:pt x="19050" y="0"/>
                </a:cubicBezTo>
                <a:cubicBezTo>
                  <a:pt x="8513" y="0"/>
                  <a:pt x="0" y="8513"/>
                  <a:pt x="0" y="19050"/>
                </a:cubicBezTo>
                <a:lnTo>
                  <a:pt x="0" y="285750"/>
                </a:lnTo>
                <a:cubicBezTo>
                  <a:pt x="0" y="296287"/>
                  <a:pt x="8513" y="304800"/>
                  <a:pt x="19050" y="304800"/>
                </a:cubicBezTo>
                <a:cubicBezTo>
                  <a:pt x="29587" y="304800"/>
                  <a:pt x="38100" y="296287"/>
                  <a:pt x="38100" y="285750"/>
                </a:cubicBezTo>
                <a:lnTo>
                  <a:pt x="38100" y="213360"/>
                </a:lnTo>
                <a:lnTo>
                  <a:pt x="75426" y="202168"/>
                </a:lnTo>
                <a:cubicBezTo>
                  <a:pt x="100370" y="194667"/>
                  <a:pt x="127278" y="196989"/>
                  <a:pt x="150555" y="208657"/>
                </a:cubicBezTo>
                <a:cubicBezTo>
                  <a:pt x="175974" y="221397"/>
                  <a:pt x="205621" y="222945"/>
                  <a:pt x="232231" y="212943"/>
                </a:cubicBezTo>
                <a:lnTo>
                  <a:pt x="254318" y="204668"/>
                </a:lnTo>
                <a:cubicBezTo>
                  <a:pt x="261759" y="201870"/>
                  <a:pt x="266700" y="194786"/>
                  <a:pt x="266700" y="186809"/>
                </a:cubicBezTo>
                <a:lnTo>
                  <a:pt x="266700" y="39350"/>
                </a:lnTo>
                <a:cubicBezTo>
                  <a:pt x="266700" y="25658"/>
                  <a:pt x="252293" y="16728"/>
                  <a:pt x="240030" y="22860"/>
                </a:cubicBezTo>
                <a:lnTo>
                  <a:pt x="233005" y="26372"/>
                </a:lnTo>
                <a:cubicBezTo>
                  <a:pt x="206276" y="39767"/>
                  <a:pt x="174784" y="39767"/>
                  <a:pt x="147995" y="26372"/>
                </a:cubicBezTo>
                <a:cubicBezTo>
                  <a:pt x="126325" y="15538"/>
                  <a:pt x="101382" y="13395"/>
                  <a:pt x="78224" y="20360"/>
                </a:cubicBezTo>
                <a:lnTo>
                  <a:pt x="38100" y="32385"/>
                </a:lnTo>
                <a:lnTo>
                  <a:pt x="38100" y="19050"/>
                </a:lnTo>
                <a:close/>
              </a:path>
            </a:pathLst>
          </a:custGeom>
          <a:solidFill>
            <a:srgbClr val="FFFFFF"/>
          </a:solidFill>
          <a:ln/>
        </p:spPr>
      </p:sp>
      <p:sp>
        <p:nvSpPr>
          <p:cNvPr id="6" name="Text 3"/>
          <p:cNvSpPr/>
          <p:nvPr/>
        </p:nvSpPr>
        <p:spPr>
          <a:xfrm>
            <a:off x="5238783" y="2908269"/>
            <a:ext cx="1714500" cy="254000"/>
          </a:xfrm>
          <a:prstGeom prst="rect">
            <a:avLst/>
          </a:prstGeom>
          <a:noFill/>
          <a:ln/>
        </p:spPr>
        <p:txBody>
          <a:bodyPr wrap="square" lIns="0" tIns="0" rIns="0" bIns="0" rtlCol="0" anchor="ctr"/>
          <a:lstStyle/>
          <a:p>
            <a:pPr algn="ctr">
              <a:lnSpc>
                <a:spcPct val="120000"/>
              </a:lnSpc>
            </a:pP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PLAN</a:t>
            </a:r>
            <a:endParaRPr lang="en-US" sz="1600" dirty="0">
              <a:latin typeface="ＭＳ 明朝" panose="02020609040205080304" pitchFamily="17" charset="-128"/>
              <a:ea typeface="ＭＳ 明朝" panose="02020609040205080304" pitchFamily="17" charset="-128"/>
            </a:endParaRPr>
          </a:p>
        </p:txBody>
      </p:sp>
      <p:sp>
        <p:nvSpPr>
          <p:cNvPr id="7" name="Text 4"/>
          <p:cNvSpPr/>
          <p:nvPr/>
        </p:nvSpPr>
        <p:spPr>
          <a:xfrm>
            <a:off x="5245133" y="3162102"/>
            <a:ext cx="1701800" cy="203200"/>
          </a:xfrm>
          <a:prstGeom prst="rect">
            <a:avLst/>
          </a:prstGeom>
          <a:noFill/>
          <a:ln/>
        </p:spPr>
        <p:txBody>
          <a:bodyPr wrap="square" lIns="0" tIns="0" rIns="0" bIns="0" rtlCol="0" anchor="ctr"/>
          <a:lstStyle/>
          <a:p>
            <a:pPr algn="ctr">
              <a:lnSpc>
                <a:spcPct val="110000"/>
              </a:lnSpc>
            </a:pPr>
            <a:r>
              <a:rPr lang="en-US" sz="1200" dirty="0">
                <a:solidFill>
                  <a:srgbClr val="4A4A4A"/>
                </a:solidFill>
                <a:latin typeface="ＭＳ 明朝" panose="02020609040205080304" pitchFamily="17" charset="-128"/>
                <a:ea typeface="ＭＳ 明朝" panose="02020609040205080304" pitchFamily="17" charset="-128"/>
                <a:cs typeface="Noto Sans SC" pitchFamily="34" charset="-120"/>
              </a:rPr>
              <a:t>年度計画策定</a:t>
            </a:r>
            <a:endParaRPr lang="en-US" sz="1600" dirty="0">
              <a:latin typeface="ＭＳ 明朝" panose="02020609040205080304" pitchFamily="17" charset="-128"/>
              <a:ea typeface="ＭＳ 明朝" panose="02020609040205080304" pitchFamily="17" charset="-128"/>
            </a:endParaRPr>
          </a:p>
        </p:txBody>
      </p:sp>
      <p:sp>
        <p:nvSpPr>
          <p:cNvPr id="8" name="Shape 5"/>
          <p:cNvSpPr/>
          <p:nvPr/>
        </p:nvSpPr>
        <p:spPr>
          <a:xfrm>
            <a:off x="5689534" y="3695898"/>
            <a:ext cx="812800" cy="812800"/>
          </a:xfrm>
          <a:custGeom>
            <a:avLst/>
            <a:gdLst/>
            <a:ahLst/>
            <a:cxnLst/>
            <a:rect l="l" t="t" r="r" b="b"/>
            <a:pathLst>
              <a:path w="812800" h="812800">
                <a:moveTo>
                  <a:pt x="406400" y="0"/>
                </a:moveTo>
                <a:lnTo>
                  <a:pt x="406400" y="0"/>
                </a:lnTo>
                <a:cubicBezTo>
                  <a:pt x="630698" y="0"/>
                  <a:pt x="812800" y="182102"/>
                  <a:pt x="812800" y="406400"/>
                </a:cubicBezTo>
                <a:lnTo>
                  <a:pt x="812800" y="406400"/>
                </a:lnTo>
                <a:cubicBezTo>
                  <a:pt x="812800" y="630698"/>
                  <a:pt x="630698" y="812800"/>
                  <a:pt x="406400" y="812800"/>
                </a:cubicBezTo>
                <a:lnTo>
                  <a:pt x="406400" y="812800"/>
                </a:lnTo>
                <a:cubicBezTo>
                  <a:pt x="182102" y="812800"/>
                  <a:pt x="0" y="630698"/>
                  <a:pt x="0" y="406400"/>
                </a:cubicBezTo>
                <a:lnTo>
                  <a:pt x="0" y="406400"/>
                </a:lnTo>
                <a:cubicBezTo>
                  <a:pt x="0" y="182102"/>
                  <a:pt x="182102" y="0"/>
                  <a:pt x="406400" y="0"/>
                </a:cubicBezTo>
                <a:close/>
              </a:path>
            </a:pathLst>
          </a:custGeom>
          <a:solidFill>
            <a:srgbClr val="3C5A85"/>
          </a:solidFill>
          <a:ln/>
        </p:spPr>
      </p:sp>
      <p:sp>
        <p:nvSpPr>
          <p:cNvPr id="9" name="Shape 6"/>
          <p:cNvSpPr/>
          <p:nvPr/>
        </p:nvSpPr>
        <p:spPr>
          <a:xfrm>
            <a:off x="5943435" y="3949898"/>
            <a:ext cx="304800" cy="304800"/>
          </a:xfrm>
          <a:custGeom>
            <a:avLst/>
            <a:gdLst/>
            <a:ahLst/>
            <a:cxnLst/>
            <a:rect l="l" t="t" r="r" b="b"/>
            <a:pathLst>
              <a:path w="304800" h="304800">
                <a:moveTo>
                  <a:pt x="79653" y="21610"/>
                </a:moveTo>
                <a:cubicBezTo>
                  <a:pt x="86142" y="26134"/>
                  <a:pt x="87690" y="35064"/>
                  <a:pt x="83165" y="41493"/>
                </a:cubicBezTo>
                <a:lnTo>
                  <a:pt x="49828" y="89118"/>
                </a:lnTo>
                <a:cubicBezTo>
                  <a:pt x="47387" y="92571"/>
                  <a:pt x="43577" y="94774"/>
                  <a:pt x="39350" y="95131"/>
                </a:cubicBezTo>
                <a:cubicBezTo>
                  <a:pt x="35123" y="95488"/>
                  <a:pt x="30956" y="94059"/>
                  <a:pt x="27980" y="91083"/>
                </a:cubicBezTo>
                <a:lnTo>
                  <a:pt x="4167" y="67270"/>
                </a:lnTo>
                <a:cubicBezTo>
                  <a:pt x="-1369" y="61674"/>
                  <a:pt x="-1369" y="52626"/>
                  <a:pt x="4167" y="47030"/>
                </a:cubicBezTo>
                <a:cubicBezTo>
                  <a:pt x="9704" y="41434"/>
                  <a:pt x="18812" y="41493"/>
                  <a:pt x="24408" y="47030"/>
                </a:cubicBezTo>
                <a:lnTo>
                  <a:pt x="36195" y="58817"/>
                </a:lnTo>
                <a:lnTo>
                  <a:pt x="59769" y="25122"/>
                </a:lnTo>
                <a:cubicBezTo>
                  <a:pt x="64294" y="18633"/>
                  <a:pt x="73223" y="17085"/>
                  <a:pt x="79653" y="21610"/>
                </a:cubicBezTo>
                <a:close/>
                <a:moveTo>
                  <a:pt x="79653" y="116860"/>
                </a:moveTo>
                <a:cubicBezTo>
                  <a:pt x="86142" y="121384"/>
                  <a:pt x="87690" y="130314"/>
                  <a:pt x="83165" y="136743"/>
                </a:cubicBezTo>
                <a:lnTo>
                  <a:pt x="49828" y="184368"/>
                </a:lnTo>
                <a:cubicBezTo>
                  <a:pt x="47387" y="187821"/>
                  <a:pt x="43577" y="190024"/>
                  <a:pt x="39350" y="190381"/>
                </a:cubicBezTo>
                <a:cubicBezTo>
                  <a:pt x="35123" y="190738"/>
                  <a:pt x="30956" y="189309"/>
                  <a:pt x="27980" y="186333"/>
                </a:cubicBezTo>
                <a:lnTo>
                  <a:pt x="4167" y="162520"/>
                </a:lnTo>
                <a:cubicBezTo>
                  <a:pt x="-1429" y="156924"/>
                  <a:pt x="-1429" y="147876"/>
                  <a:pt x="4167" y="142339"/>
                </a:cubicBezTo>
                <a:cubicBezTo>
                  <a:pt x="9763" y="136803"/>
                  <a:pt x="18812" y="136743"/>
                  <a:pt x="24348" y="142339"/>
                </a:cubicBezTo>
                <a:lnTo>
                  <a:pt x="36135" y="154126"/>
                </a:lnTo>
                <a:lnTo>
                  <a:pt x="59710" y="120432"/>
                </a:lnTo>
                <a:cubicBezTo>
                  <a:pt x="64234" y="113943"/>
                  <a:pt x="73164" y="112395"/>
                  <a:pt x="79593" y="116919"/>
                </a:cubicBezTo>
                <a:close/>
                <a:moveTo>
                  <a:pt x="133350" y="57150"/>
                </a:moveTo>
                <a:cubicBezTo>
                  <a:pt x="133350" y="46613"/>
                  <a:pt x="141863" y="38100"/>
                  <a:pt x="152400" y="38100"/>
                </a:cubicBezTo>
                <a:lnTo>
                  <a:pt x="285750" y="38100"/>
                </a:lnTo>
                <a:cubicBezTo>
                  <a:pt x="296287" y="38100"/>
                  <a:pt x="304800" y="46613"/>
                  <a:pt x="304800" y="57150"/>
                </a:cubicBezTo>
                <a:cubicBezTo>
                  <a:pt x="304800" y="67687"/>
                  <a:pt x="296287" y="76200"/>
                  <a:pt x="285750" y="76200"/>
                </a:cubicBezTo>
                <a:lnTo>
                  <a:pt x="152400" y="76200"/>
                </a:lnTo>
                <a:cubicBezTo>
                  <a:pt x="141863" y="76200"/>
                  <a:pt x="133350" y="67687"/>
                  <a:pt x="133350" y="57150"/>
                </a:cubicBezTo>
                <a:close/>
                <a:moveTo>
                  <a:pt x="133350" y="152400"/>
                </a:moveTo>
                <a:cubicBezTo>
                  <a:pt x="133350" y="141863"/>
                  <a:pt x="141863" y="133350"/>
                  <a:pt x="152400" y="133350"/>
                </a:cubicBezTo>
                <a:lnTo>
                  <a:pt x="285750" y="133350"/>
                </a:lnTo>
                <a:cubicBezTo>
                  <a:pt x="296287" y="133350"/>
                  <a:pt x="304800" y="141863"/>
                  <a:pt x="304800" y="152400"/>
                </a:cubicBezTo>
                <a:cubicBezTo>
                  <a:pt x="304800" y="162937"/>
                  <a:pt x="296287" y="171450"/>
                  <a:pt x="285750" y="171450"/>
                </a:cubicBezTo>
                <a:lnTo>
                  <a:pt x="152400" y="171450"/>
                </a:lnTo>
                <a:cubicBezTo>
                  <a:pt x="141863" y="171450"/>
                  <a:pt x="133350" y="162937"/>
                  <a:pt x="133350" y="152400"/>
                </a:cubicBezTo>
                <a:close/>
                <a:moveTo>
                  <a:pt x="95250" y="247650"/>
                </a:moveTo>
                <a:cubicBezTo>
                  <a:pt x="95250" y="237113"/>
                  <a:pt x="103763" y="228600"/>
                  <a:pt x="114300" y="228600"/>
                </a:cubicBezTo>
                <a:lnTo>
                  <a:pt x="285750" y="228600"/>
                </a:lnTo>
                <a:cubicBezTo>
                  <a:pt x="296287" y="228600"/>
                  <a:pt x="304800" y="237113"/>
                  <a:pt x="304800" y="247650"/>
                </a:cubicBezTo>
                <a:cubicBezTo>
                  <a:pt x="304800" y="258187"/>
                  <a:pt x="296287" y="266700"/>
                  <a:pt x="285750" y="266700"/>
                </a:cubicBezTo>
                <a:lnTo>
                  <a:pt x="114300" y="266700"/>
                </a:lnTo>
                <a:cubicBezTo>
                  <a:pt x="103763" y="266700"/>
                  <a:pt x="95250" y="258187"/>
                  <a:pt x="95250" y="247650"/>
                </a:cubicBezTo>
                <a:close/>
                <a:moveTo>
                  <a:pt x="38100" y="223838"/>
                </a:moveTo>
                <a:cubicBezTo>
                  <a:pt x="51242" y="223838"/>
                  <a:pt x="61912" y="234508"/>
                  <a:pt x="61912" y="247650"/>
                </a:cubicBezTo>
                <a:cubicBezTo>
                  <a:pt x="61912" y="260792"/>
                  <a:pt x="51242" y="271463"/>
                  <a:pt x="38100" y="271463"/>
                </a:cubicBezTo>
                <a:cubicBezTo>
                  <a:pt x="24958" y="271463"/>
                  <a:pt x="14288" y="260792"/>
                  <a:pt x="14288" y="247650"/>
                </a:cubicBezTo>
                <a:cubicBezTo>
                  <a:pt x="14288" y="234508"/>
                  <a:pt x="24958" y="223838"/>
                  <a:pt x="38100" y="223838"/>
                </a:cubicBezTo>
                <a:close/>
              </a:path>
            </a:pathLst>
          </a:custGeom>
          <a:solidFill>
            <a:srgbClr val="FFFFFF"/>
          </a:solidFill>
          <a:ln/>
        </p:spPr>
      </p:sp>
      <p:sp>
        <p:nvSpPr>
          <p:cNvPr id="10" name="Text 7"/>
          <p:cNvSpPr/>
          <p:nvPr/>
        </p:nvSpPr>
        <p:spPr>
          <a:xfrm>
            <a:off x="5238783" y="4559436"/>
            <a:ext cx="1714500" cy="254000"/>
          </a:xfrm>
          <a:prstGeom prst="rect">
            <a:avLst/>
          </a:prstGeom>
          <a:noFill/>
          <a:ln/>
        </p:spPr>
        <p:txBody>
          <a:bodyPr wrap="square" lIns="0" tIns="0" rIns="0" bIns="0" rtlCol="0" anchor="ctr"/>
          <a:lstStyle/>
          <a:p>
            <a:pPr algn="ctr">
              <a:lnSpc>
                <a:spcPct val="120000"/>
              </a:lnSpc>
            </a:pP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ACT</a:t>
            </a:r>
            <a:endParaRPr lang="en-US" sz="1600" dirty="0">
              <a:latin typeface="ＭＳ 明朝" panose="02020609040205080304" pitchFamily="17" charset="-128"/>
              <a:ea typeface="ＭＳ 明朝" panose="02020609040205080304" pitchFamily="17" charset="-128"/>
            </a:endParaRPr>
          </a:p>
        </p:txBody>
      </p:sp>
      <p:sp>
        <p:nvSpPr>
          <p:cNvPr id="11" name="Text 8"/>
          <p:cNvSpPr/>
          <p:nvPr/>
        </p:nvSpPr>
        <p:spPr>
          <a:xfrm>
            <a:off x="5245133" y="4813269"/>
            <a:ext cx="1701800" cy="406400"/>
          </a:xfrm>
          <a:prstGeom prst="rect">
            <a:avLst/>
          </a:prstGeom>
          <a:noFill/>
          <a:ln/>
        </p:spPr>
        <p:txBody>
          <a:bodyPr wrap="square" lIns="0" tIns="0" rIns="0" bIns="0" rtlCol="0" anchor="ctr"/>
          <a:lstStyle/>
          <a:p>
            <a:pPr algn="ctr">
              <a:lnSpc>
                <a:spcPct val="110000"/>
              </a:lnSpc>
            </a:pPr>
            <a:r>
              <a:rPr lang="en-US" sz="1200" dirty="0">
                <a:solidFill>
                  <a:srgbClr val="4A4A4A"/>
                </a:solidFill>
                <a:latin typeface="ＭＳ 明朝" panose="02020609040205080304" pitchFamily="17" charset="-128"/>
                <a:ea typeface="ＭＳ 明朝" panose="02020609040205080304" pitchFamily="17" charset="-128"/>
                <a:cs typeface="Noto Sans SC" pitchFamily="34" charset="-120"/>
              </a:rPr>
              <a:t>問題対策・四半期レビュー</a:t>
            </a:r>
            <a:endParaRPr lang="en-US" sz="1600" dirty="0">
              <a:latin typeface="ＭＳ 明朝" panose="02020609040205080304" pitchFamily="17" charset="-128"/>
              <a:ea typeface="ＭＳ 明朝" panose="02020609040205080304" pitchFamily="17" charset="-128"/>
            </a:endParaRPr>
          </a:p>
        </p:txBody>
      </p:sp>
      <p:sp>
        <p:nvSpPr>
          <p:cNvPr id="12" name="Shape 9"/>
          <p:cNvSpPr/>
          <p:nvPr/>
        </p:nvSpPr>
        <p:spPr>
          <a:xfrm>
            <a:off x="3327301" y="2971936"/>
            <a:ext cx="812800" cy="812800"/>
          </a:xfrm>
          <a:custGeom>
            <a:avLst/>
            <a:gdLst/>
            <a:ahLst/>
            <a:cxnLst/>
            <a:rect l="l" t="t" r="r" b="b"/>
            <a:pathLst>
              <a:path w="812800" h="812800">
                <a:moveTo>
                  <a:pt x="406400" y="0"/>
                </a:moveTo>
                <a:lnTo>
                  <a:pt x="406400" y="0"/>
                </a:lnTo>
                <a:cubicBezTo>
                  <a:pt x="630698" y="0"/>
                  <a:pt x="812800" y="182102"/>
                  <a:pt x="812800" y="406400"/>
                </a:cubicBezTo>
                <a:lnTo>
                  <a:pt x="812800" y="406400"/>
                </a:lnTo>
                <a:cubicBezTo>
                  <a:pt x="812800" y="630698"/>
                  <a:pt x="630698" y="812800"/>
                  <a:pt x="406400" y="812800"/>
                </a:cubicBezTo>
                <a:lnTo>
                  <a:pt x="406400" y="812800"/>
                </a:lnTo>
                <a:cubicBezTo>
                  <a:pt x="182102" y="812800"/>
                  <a:pt x="0" y="630698"/>
                  <a:pt x="0" y="406400"/>
                </a:cubicBezTo>
                <a:lnTo>
                  <a:pt x="0" y="406400"/>
                </a:lnTo>
                <a:cubicBezTo>
                  <a:pt x="0" y="182102"/>
                  <a:pt x="182102" y="0"/>
                  <a:pt x="406400" y="0"/>
                </a:cubicBezTo>
                <a:close/>
              </a:path>
            </a:pathLst>
          </a:custGeom>
          <a:solidFill>
            <a:srgbClr val="3C5A85"/>
          </a:solidFill>
          <a:ln/>
        </p:spPr>
      </p:sp>
      <p:sp>
        <p:nvSpPr>
          <p:cNvPr id="13" name="Shape 10"/>
          <p:cNvSpPr/>
          <p:nvPr/>
        </p:nvSpPr>
        <p:spPr>
          <a:xfrm>
            <a:off x="3543102" y="3225936"/>
            <a:ext cx="381000" cy="304800"/>
          </a:xfrm>
          <a:custGeom>
            <a:avLst/>
            <a:gdLst/>
            <a:ahLst/>
            <a:cxnLst/>
            <a:rect l="l" t="t" r="r" b="b"/>
            <a:pathLst>
              <a:path w="381000" h="304800">
                <a:moveTo>
                  <a:pt x="247590" y="125313"/>
                </a:moveTo>
                <a:cubicBezTo>
                  <a:pt x="254853" y="123349"/>
                  <a:pt x="262473" y="126802"/>
                  <a:pt x="265747" y="133529"/>
                </a:cubicBezTo>
                <a:lnTo>
                  <a:pt x="276820" y="155912"/>
                </a:lnTo>
                <a:cubicBezTo>
                  <a:pt x="282952" y="156746"/>
                  <a:pt x="288965" y="158413"/>
                  <a:pt x="294620" y="160734"/>
                </a:cubicBezTo>
                <a:lnTo>
                  <a:pt x="315456" y="146864"/>
                </a:lnTo>
                <a:cubicBezTo>
                  <a:pt x="321707" y="142696"/>
                  <a:pt x="329982" y="143530"/>
                  <a:pt x="335280" y="148828"/>
                </a:cubicBezTo>
                <a:lnTo>
                  <a:pt x="346710" y="160258"/>
                </a:lnTo>
                <a:cubicBezTo>
                  <a:pt x="352008" y="165556"/>
                  <a:pt x="352842" y="173891"/>
                  <a:pt x="348675" y="180082"/>
                </a:cubicBezTo>
                <a:lnTo>
                  <a:pt x="334804" y="200858"/>
                </a:lnTo>
                <a:cubicBezTo>
                  <a:pt x="335935" y="203656"/>
                  <a:pt x="336947" y="206573"/>
                  <a:pt x="337780" y="209610"/>
                </a:cubicBezTo>
                <a:cubicBezTo>
                  <a:pt x="338614" y="212646"/>
                  <a:pt x="339150" y="215622"/>
                  <a:pt x="339566" y="218658"/>
                </a:cubicBezTo>
                <a:lnTo>
                  <a:pt x="362010" y="229731"/>
                </a:lnTo>
                <a:cubicBezTo>
                  <a:pt x="368737" y="233065"/>
                  <a:pt x="372189" y="240685"/>
                  <a:pt x="370225" y="247888"/>
                </a:cubicBezTo>
                <a:lnTo>
                  <a:pt x="366058" y="263485"/>
                </a:lnTo>
                <a:cubicBezTo>
                  <a:pt x="364093" y="270689"/>
                  <a:pt x="357366" y="275570"/>
                  <a:pt x="349865" y="275094"/>
                </a:cubicBezTo>
                <a:lnTo>
                  <a:pt x="324862" y="273487"/>
                </a:lnTo>
                <a:cubicBezTo>
                  <a:pt x="321112" y="278309"/>
                  <a:pt x="316766" y="282773"/>
                  <a:pt x="311825" y="286583"/>
                </a:cubicBezTo>
                <a:lnTo>
                  <a:pt x="313432" y="311527"/>
                </a:lnTo>
                <a:cubicBezTo>
                  <a:pt x="313908" y="319028"/>
                  <a:pt x="309027" y="325815"/>
                  <a:pt x="301823" y="327720"/>
                </a:cubicBezTo>
                <a:lnTo>
                  <a:pt x="286226" y="331887"/>
                </a:lnTo>
                <a:cubicBezTo>
                  <a:pt x="278963" y="333851"/>
                  <a:pt x="271403" y="330398"/>
                  <a:pt x="268069" y="323671"/>
                </a:cubicBezTo>
                <a:lnTo>
                  <a:pt x="256996" y="301288"/>
                </a:lnTo>
                <a:cubicBezTo>
                  <a:pt x="250865" y="300454"/>
                  <a:pt x="244852" y="298787"/>
                  <a:pt x="239197" y="296466"/>
                </a:cubicBezTo>
                <a:lnTo>
                  <a:pt x="218361" y="310336"/>
                </a:lnTo>
                <a:cubicBezTo>
                  <a:pt x="212110" y="314504"/>
                  <a:pt x="203835" y="313670"/>
                  <a:pt x="198537" y="308372"/>
                </a:cubicBezTo>
                <a:lnTo>
                  <a:pt x="187107" y="296942"/>
                </a:lnTo>
                <a:cubicBezTo>
                  <a:pt x="181808" y="291644"/>
                  <a:pt x="180975" y="283369"/>
                  <a:pt x="185142" y="277118"/>
                </a:cubicBezTo>
                <a:lnTo>
                  <a:pt x="199013" y="256282"/>
                </a:lnTo>
                <a:cubicBezTo>
                  <a:pt x="197882" y="253484"/>
                  <a:pt x="196870" y="250567"/>
                  <a:pt x="196036" y="247531"/>
                </a:cubicBezTo>
                <a:cubicBezTo>
                  <a:pt x="195203" y="244495"/>
                  <a:pt x="194667" y="241459"/>
                  <a:pt x="194250" y="238482"/>
                </a:cubicBezTo>
                <a:lnTo>
                  <a:pt x="171807" y="227409"/>
                </a:lnTo>
                <a:cubicBezTo>
                  <a:pt x="165080" y="224076"/>
                  <a:pt x="161687" y="216456"/>
                  <a:pt x="163592" y="209252"/>
                </a:cubicBezTo>
                <a:lnTo>
                  <a:pt x="167759" y="193655"/>
                </a:lnTo>
                <a:cubicBezTo>
                  <a:pt x="169724" y="186452"/>
                  <a:pt x="176451" y="181570"/>
                  <a:pt x="183952" y="182047"/>
                </a:cubicBezTo>
                <a:lnTo>
                  <a:pt x="208895" y="183654"/>
                </a:lnTo>
                <a:cubicBezTo>
                  <a:pt x="212646" y="178832"/>
                  <a:pt x="216991" y="174367"/>
                  <a:pt x="221932" y="170557"/>
                </a:cubicBezTo>
                <a:lnTo>
                  <a:pt x="220325" y="145673"/>
                </a:lnTo>
                <a:cubicBezTo>
                  <a:pt x="219849" y="138172"/>
                  <a:pt x="224730" y="131385"/>
                  <a:pt x="231934" y="129480"/>
                </a:cubicBezTo>
                <a:lnTo>
                  <a:pt x="247531" y="125313"/>
                </a:lnTo>
                <a:close/>
                <a:moveTo>
                  <a:pt x="266938" y="202406"/>
                </a:moveTo>
                <a:cubicBezTo>
                  <a:pt x="252481" y="202423"/>
                  <a:pt x="240758" y="214173"/>
                  <a:pt x="240774" y="228630"/>
                </a:cubicBezTo>
                <a:cubicBezTo>
                  <a:pt x="240791" y="243086"/>
                  <a:pt x="252541" y="254810"/>
                  <a:pt x="266998" y="254794"/>
                </a:cubicBezTo>
                <a:cubicBezTo>
                  <a:pt x="281454" y="254777"/>
                  <a:pt x="293178" y="243027"/>
                  <a:pt x="293162" y="228570"/>
                </a:cubicBezTo>
                <a:cubicBezTo>
                  <a:pt x="293145" y="214114"/>
                  <a:pt x="281395" y="202390"/>
                  <a:pt x="266938" y="202406"/>
                </a:cubicBezTo>
                <a:close/>
                <a:moveTo>
                  <a:pt x="133886" y="-27087"/>
                </a:moveTo>
                <a:lnTo>
                  <a:pt x="149483" y="-22920"/>
                </a:lnTo>
                <a:cubicBezTo>
                  <a:pt x="156686" y="-20955"/>
                  <a:pt x="161568" y="-14168"/>
                  <a:pt x="161092" y="-6727"/>
                </a:cubicBezTo>
                <a:lnTo>
                  <a:pt x="159484" y="18157"/>
                </a:lnTo>
                <a:cubicBezTo>
                  <a:pt x="164425" y="21967"/>
                  <a:pt x="168771" y="26372"/>
                  <a:pt x="172522" y="31254"/>
                </a:cubicBezTo>
                <a:lnTo>
                  <a:pt x="197525" y="29647"/>
                </a:lnTo>
                <a:cubicBezTo>
                  <a:pt x="204966" y="29170"/>
                  <a:pt x="211753" y="34052"/>
                  <a:pt x="213717" y="41255"/>
                </a:cubicBezTo>
                <a:lnTo>
                  <a:pt x="217884" y="56852"/>
                </a:lnTo>
                <a:cubicBezTo>
                  <a:pt x="219789" y="64056"/>
                  <a:pt x="216396" y="71676"/>
                  <a:pt x="209669" y="75009"/>
                </a:cubicBezTo>
                <a:lnTo>
                  <a:pt x="187226" y="86082"/>
                </a:lnTo>
                <a:cubicBezTo>
                  <a:pt x="186809" y="89118"/>
                  <a:pt x="186214" y="92154"/>
                  <a:pt x="185440" y="95131"/>
                </a:cubicBezTo>
                <a:cubicBezTo>
                  <a:pt x="184666" y="98108"/>
                  <a:pt x="183594" y="101084"/>
                  <a:pt x="182463" y="103882"/>
                </a:cubicBezTo>
                <a:lnTo>
                  <a:pt x="196334" y="124718"/>
                </a:lnTo>
                <a:cubicBezTo>
                  <a:pt x="200501" y="130969"/>
                  <a:pt x="199668" y="139244"/>
                  <a:pt x="194370" y="144542"/>
                </a:cubicBezTo>
                <a:lnTo>
                  <a:pt x="182940" y="155972"/>
                </a:lnTo>
                <a:cubicBezTo>
                  <a:pt x="177641" y="161270"/>
                  <a:pt x="169366" y="162104"/>
                  <a:pt x="163116" y="157936"/>
                </a:cubicBezTo>
                <a:lnTo>
                  <a:pt x="142280" y="144066"/>
                </a:lnTo>
                <a:cubicBezTo>
                  <a:pt x="136624" y="146387"/>
                  <a:pt x="130612" y="148054"/>
                  <a:pt x="124480" y="148888"/>
                </a:cubicBezTo>
                <a:lnTo>
                  <a:pt x="113407" y="171271"/>
                </a:lnTo>
                <a:cubicBezTo>
                  <a:pt x="110073" y="177998"/>
                  <a:pt x="102453" y="181392"/>
                  <a:pt x="95250" y="179487"/>
                </a:cubicBezTo>
                <a:lnTo>
                  <a:pt x="79653" y="175320"/>
                </a:lnTo>
                <a:cubicBezTo>
                  <a:pt x="72390" y="173355"/>
                  <a:pt x="67568" y="166568"/>
                  <a:pt x="68044" y="159127"/>
                </a:cubicBezTo>
                <a:lnTo>
                  <a:pt x="69652" y="134183"/>
                </a:lnTo>
                <a:cubicBezTo>
                  <a:pt x="64710" y="130373"/>
                  <a:pt x="60365" y="125968"/>
                  <a:pt x="56614" y="121087"/>
                </a:cubicBezTo>
                <a:lnTo>
                  <a:pt x="31611" y="122694"/>
                </a:lnTo>
                <a:cubicBezTo>
                  <a:pt x="24170" y="123170"/>
                  <a:pt x="17383" y="118289"/>
                  <a:pt x="15419" y="111085"/>
                </a:cubicBezTo>
                <a:lnTo>
                  <a:pt x="11251" y="95488"/>
                </a:lnTo>
                <a:cubicBezTo>
                  <a:pt x="9346" y="88285"/>
                  <a:pt x="12740" y="80665"/>
                  <a:pt x="19467" y="77331"/>
                </a:cubicBezTo>
                <a:lnTo>
                  <a:pt x="41910" y="66258"/>
                </a:lnTo>
                <a:cubicBezTo>
                  <a:pt x="42327" y="63222"/>
                  <a:pt x="42922" y="60246"/>
                  <a:pt x="43696" y="57210"/>
                </a:cubicBezTo>
                <a:cubicBezTo>
                  <a:pt x="44529" y="54173"/>
                  <a:pt x="45482" y="51256"/>
                  <a:pt x="46673" y="48458"/>
                </a:cubicBezTo>
                <a:lnTo>
                  <a:pt x="32802" y="27682"/>
                </a:lnTo>
                <a:cubicBezTo>
                  <a:pt x="28635" y="21431"/>
                  <a:pt x="29468" y="13156"/>
                  <a:pt x="34766" y="7858"/>
                </a:cubicBezTo>
                <a:lnTo>
                  <a:pt x="46196" y="-3572"/>
                </a:lnTo>
                <a:cubicBezTo>
                  <a:pt x="51495" y="-8870"/>
                  <a:pt x="59769" y="-9704"/>
                  <a:pt x="66020" y="-5536"/>
                </a:cubicBezTo>
                <a:lnTo>
                  <a:pt x="86856" y="8334"/>
                </a:lnTo>
                <a:cubicBezTo>
                  <a:pt x="92512" y="6013"/>
                  <a:pt x="98524" y="4346"/>
                  <a:pt x="104656" y="3512"/>
                </a:cubicBezTo>
                <a:lnTo>
                  <a:pt x="115729" y="-18871"/>
                </a:lnTo>
                <a:cubicBezTo>
                  <a:pt x="119062" y="-25598"/>
                  <a:pt x="126623" y="-28992"/>
                  <a:pt x="133886" y="-27087"/>
                </a:cubicBezTo>
                <a:close/>
                <a:moveTo>
                  <a:pt x="114538" y="50006"/>
                </a:moveTo>
                <a:cubicBezTo>
                  <a:pt x="100081" y="50006"/>
                  <a:pt x="88344" y="61743"/>
                  <a:pt x="88344" y="76200"/>
                </a:cubicBezTo>
                <a:cubicBezTo>
                  <a:pt x="88344" y="90657"/>
                  <a:pt x="100081" y="102394"/>
                  <a:pt x="114538" y="102394"/>
                </a:cubicBezTo>
                <a:cubicBezTo>
                  <a:pt x="128995" y="102394"/>
                  <a:pt x="140732" y="90657"/>
                  <a:pt x="140732" y="76200"/>
                </a:cubicBezTo>
                <a:cubicBezTo>
                  <a:pt x="140732" y="61743"/>
                  <a:pt x="128995" y="50006"/>
                  <a:pt x="114538" y="50006"/>
                </a:cubicBezTo>
                <a:close/>
              </a:path>
            </a:pathLst>
          </a:custGeom>
          <a:solidFill>
            <a:srgbClr val="FFFFFF"/>
          </a:solidFill>
          <a:ln/>
        </p:spPr>
      </p:sp>
      <p:sp>
        <p:nvSpPr>
          <p:cNvPr id="14" name="Text 11"/>
          <p:cNvSpPr/>
          <p:nvPr/>
        </p:nvSpPr>
        <p:spPr>
          <a:xfrm>
            <a:off x="2876550" y="3835468"/>
            <a:ext cx="1714500" cy="254000"/>
          </a:xfrm>
          <a:prstGeom prst="rect">
            <a:avLst/>
          </a:prstGeom>
          <a:noFill/>
          <a:ln/>
        </p:spPr>
        <p:txBody>
          <a:bodyPr wrap="square" lIns="0" tIns="0" rIns="0" bIns="0" rtlCol="0" anchor="ctr"/>
          <a:lstStyle/>
          <a:p>
            <a:pPr algn="ctr">
              <a:lnSpc>
                <a:spcPct val="120000"/>
              </a:lnSpc>
            </a:pP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DO</a:t>
            </a:r>
            <a:endParaRPr lang="en-US" sz="1600" dirty="0">
              <a:latin typeface="ＭＳ 明朝" panose="02020609040205080304" pitchFamily="17" charset="-128"/>
              <a:ea typeface="ＭＳ 明朝" panose="02020609040205080304" pitchFamily="17" charset="-128"/>
            </a:endParaRPr>
          </a:p>
        </p:txBody>
      </p:sp>
      <p:sp>
        <p:nvSpPr>
          <p:cNvPr id="15" name="Text 12"/>
          <p:cNvSpPr/>
          <p:nvPr/>
        </p:nvSpPr>
        <p:spPr>
          <a:xfrm>
            <a:off x="2882900" y="4089301"/>
            <a:ext cx="1701800" cy="203200"/>
          </a:xfrm>
          <a:prstGeom prst="rect">
            <a:avLst/>
          </a:prstGeom>
          <a:noFill/>
          <a:ln/>
        </p:spPr>
        <p:txBody>
          <a:bodyPr wrap="square" lIns="0" tIns="0" rIns="0" bIns="0" rtlCol="0" anchor="ctr"/>
          <a:lstStyle/>
          <a:p>
            <a:pPr algn="ctr">
              <a:lnSpc>
                <a:spcPct val="110000"/>
              </a:lnSpc>
            </a:pPr>
            <a:r>
              <a:rPr lang="en-US" sz="1200" dirty="0">
                <a:solidFill>
                  <a:srgbClr val="4A4A4A"/>
                </a:solidFill>
                <a:latin typeface="ＭＳ 明朝" panose="02020609040205080304" pitchFamily="17" charset="-128"/>
                <a:ea typeface="ＭＳ 明朝" panose="02020609040205080304" pitchFamily="17" charset="-128"/>
                <a:cs typeface="Noto Sans SC" pitchFamily="34" charset="-120"/>
              </a:rPr>
              <a:t>部門別目標設定・実行</a:t>
            </a:r>
            <a:endParaRPr lang="en-US" sz="1600" dirty="0">
              <a:latin typeface="ＭＳ 明朝" panose="02020609040205080304" pitchFamily="17" charset="-128"/>
              <a:ea typeface="ＭＳ 明朝" panose="02020609040205080304" pitchFamily="17" charset="-128"/>
            </a:endParaRPr>
          </a:p>
        </p:txBody>
      </p:sp>
      <p:sp>
        <p:nvSpPr>
          <p:cNvPr id="16" name="Shape 13"/>
          <p:cNvSpPr/>
          <p:nvPr/>
        </p:nvSpPr>
        <p:spPr>
          <a:xfrm>
            <a:off x="8051767" y="2971936"/>
            <a:ext cx="812800" cy="812800"/>
          </a:xfrm>
          <a:custGeom>
            <a:avLst/>
            <a:gdLst/>
            <a:ahLst/>
            <a:cxnLst/>
            <a:rect l="l" t="t" r="r" b="b"/>
            <a:pathLst>
              <a:path w="812800" h="812800">
                <a:moveTo>
                  <a:pt x="406400" y="0"/>
                </a:moveTo>
                <a:lnTo>
                  <a:pt x="406400" y="0"/>
                </a:lnTo>
                <a:cubicBezTo>
                  <a:pt x="630698" y="0"/>
                  <a:pt x="812800" y="182102"/>
                  <a:pt x="812800" y="406400"/>
                </a:cubicBezTo>
                <a:lnTo>
                  <a:pt x="812800" y="406400"/>
                </a:lnTo>
                <a:cubicBezTo>
                  <a:pt x="812800" y="630698"/>
                  <a:pt x="630698" y="812800"/>
                  <a:pt x="406400" y="812800"/>
                </a:cubicBezTo>
                <a:lnTo>
                  <a:pt x="406400" y="812800"/>
                </a:lnTo>
                <a:cubicBezTo>
                  <a:pt x="182102" y="812800"/>
                  <a:pt x="0" y="630698"/>
                  <a:pt x="0" y="406400"/>
                </a:cubicBezTo>
                <a:lnTo>
                  <a:pt x="0" y="406400"/>
                </a:lnTo>
                <a:cubicBezTo>
                  <a:pt x="0" y="182102"/>
                  <a:pt x="182102" y="0"/>
                  <a:pt x="406400" y="0"/>
                </a:cubicBezTo>
                <a:close/>
              </a:path>
            </a:pathLst>
          </a:custGeom>
          <a:solidFill>
            <a:srgbClr val="3C5A85"/>
          </a:solidFill>
          <a:ln/>
        </p:spPr>
      </p:sp>
      <p:sp>
        <p:nvSpPr>
          <p:cNvPr id="17" name="Shape 14"/>
          <p:cNvSpPr/>
          <p:nvPr/>
        </p:nvSpPr>
        <p:spPr>
          <a:xfrm>
            <a:off x="8305667" y="3225936"/>
            <a:ext cx="304800" cy="304800"/>
          </a:xfrm>
          <a:custGeom>
            <a:avLst/>
            <a:gdLst/>
            <a:ahLst/>
            <a:cxnLst/>
            <a:rect l="l" t="t" r="r" b="b"/>
            <a:pathLst>
              <a:path w="304800" h="304800">
                <a:moveTo>
                  <a:pt x="38100" y="38100"/>
                </a:moveTo>
                <a:cubicBezTo>
                  <a:pt x="38100" y="27563"/>
                  <a:pt x="29587" y="19050"/>
                  <a:pt x="19050" y="19050"/>
                </a:cubicBezTo>
                <a:cubicBezTo>
                  <a:pt x="8513" y="19050"/>
                  <a:pt x="0" y="27563"/>
                  <a:pt x="0" y="38100"/>
                </a:cubicBezTo>
                <a:lnTo>
                  <a:pt x="0" y="238125"/>
                </a:lnTo>
                <a:cubicBezTo>
                  <a:pt x="0" y="264438"/>
                  <a:pt x="21312" y="285750"/>
                  <a:pt x="47625" y="285750"/>
                </a:cubicBezTo>
                <a:lnTo>
                  <a:pt x="285750" y="285750"/>
                </a:lnTo>
                <a:cubicBezTo>
                  <a:pt x="296287" y="285750"/>
                  <a:pt x="304800" y="277237"/>
                  <a:pt x="304800" y="266700"/>
                </a:cubicBezTo>
                <a:cubicBezTo>
                  <a:pt x="304800" y="256163"/>
                  <a:pt x="296287" y="247650"/>
                  <a:pt x="285750" y="247650"/>
                </a:cubicBezTo>
                <a:lnTo>
                  <a:pt x="47625" y="247650"/>
                </a:lnTo>
                <a:cubicBezTo>
                  <a:pt x="42386" y="247650"/>
                  <a:pt x="38100" y="243364"/>
                  <a:pt x="38100" y="238125"/>
                </a:cubicBezTo>
                <a:lnTo>
                  <a:pt x="38100" y="38100"/>
                </a:lnTo>
                <a:close/>
                <a:moveTo>
                  <a:pt x="280154" y="89654"/>
                </a:moveTo>
                <a:cubicBezTo>
                  <a:pt x="287595" y="82213"/>
                  <a:pt x="287595" y="70128"/>
                  <a:pt x="280154" y="62686"/>
                </a:cubicBezTo>
                <a:cubicBezTo>
                  <a:pt x="272713" y="55245"/>
                  <a:pt x="260628" y="55245"/>
                  <a:pt x="253186" y="62686"/>
                </a:cubicBezTo>
                <a:lnTo>
                  <a:pt x="190500" y="125432"/>
                </a:lnTo>
                <a:lnTo>
                  <a:pt x="156329" y="91321"/>
                </a:lnTo>
                <a:cubicBezTo>
                  <a:pt x="148888" y="83880"/>
                  <a:pt x="136803" y="83880"/>
                  <a:pt x="129361" y="91321"/>
                </a:cubicBezTo>
                <a:lnTo>
                  <a:pt x="72211" y="148471"/>
                </a:lnTo>
                <a:cubicBezTo>
                  <a:pt x="64770" y="155912"/>
                  <a:pt x="64770" y="167997"/>
                  <a:pt x="72211" y="175439"/>
                </a:cubicBezTo>
                <a:cubicBezTo>
                  <a:pt x="79653" y="182880"/>
                  <a:pt x="91738" y="182880"/>
                  <a:pt x="99179" y="175439"/>
                </a:cubicBezTo>
                <a:lnTo>
                  <a:pt x="142875" y="131743"/>
                </a:lnTo>
                <a:lnTo>
                  <a:pt x="177046" y="165914"/>
                </a:lnTo>
                <a:cubicBezTo>
                  <a:pt x="184487" y="173355"/>
                  <a:pt x="196572" y="173355"/>
                  <a:pt x="204014" y="165914"/>
                </a:cubicBezTo>
                <a:lnTo>
                  <a:pt x="280214" y="89714"/>
                </a:lnTo>
                <a:close/>
              </a:path>
            </a:pathLst>
          </a:custGeom>
          <a:solidFill>
            <a:srgbClr val="FFFFFF"/>
          </a:solidFill>
          <a:ln/>
        </p:spPr>
      </p:sp>
      <p:sp>
        <p:nvSpPr>
          <p:cNvPr id="18" name="Text 15"/>
          <p:cNvSpPr/>
          <p:nvPr/>
        </p:nvSpPr>
        <p:spPr>
          <a:xfrm>
            <a:off x="7601016" y="3835468"/>
            <a:ext cx="1714500" cy="254000"/>
          </a:xfrm>
          <a:prstGeom prst="rect">
            <a:avLst/>
          </a:prstGeom>
          <a:noFill/>
          <a:ln/>
        </p:spPr>
        <p:txBody>
          <a:bodyPr wrap="square" lIns="0" tIns="0" rIns="0" bIns="0" rtlCol="0" anchor="ctr"/>
          <a:lstStyle/>
          <a:p>
            <a:pPr algn="ctr">
              <a:lnSpc>
                <a:spcPct val="120000"/>
              </a:lnSpc>
            </a:pP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CHECK</a:t>
            </a:r>
            <a:endParaRPr lang="en-US" sz="1600" dirty="0">
              <a:latin typeface="ＭＳ 明朝" panose="02020609040205080304" pitchFamily="17" charset="-128"/>
              <a:ea typeface="ＭＳ 明朝" panose="02020609040205080304" pitchFamily="17" charset="-128"/>
            </a:endParaRPr>
          </a:p>
        </p:txBody>
      </p:sp>
      <p:sp>
        <p:nvSpPr>
          <p:cNvPr id="19" name="Text 16"/>
          <p:cNvSpPr/>
          <p:nvPr/>
        </p:nvSpPr>
        <p:spPr>
          <a:xfrm>
            <a:off x="7607366" y="4089301"/>
            <a:ext cx="1701800" cy="203200"/>
          </a:xfrm>
          <a:prstGeom prst="rect">
            <a:avLst/>
          </a:prstGeom>
          <a:noFill/>
          <a:ln/>
        </p:spPr>
        <p:txBody>
          <a:bodyPr wrap="square" lIns="0" tIns="0" rIns="0" bIns="0" rtlCol="0" anchor="ctr"/>
          <a:lstStyle/>
          <a:p>
            <a:pPr algn="ctr">
              <a:lnSpc>
                <a:spcPct val="110000"/>
              </a:lnSpc>
            </a:pPr>
            <a:r>
              <a:rPr lang="en-US" sz="1200" dirty="0">
                <a:solidFill>
                  <a:srgbClr val="4A4A4A"/>
                </a:solidFill>
                <a:latin typeface="ＭＳ 明朝" panose="02020609040205080304" pitchFamily="17" charset="-128"/>
                <a:ea typeface="ＭＳ 明朝" panose="02020609040205080304" pitchFamily="17" charset="-128"/>
                <a:cs typeface="Noto Sans SC" pitchFamily="34" charset="-120"/>
              </a:rPr>
              <a:t>月次進捗確認</a:t>
            </a:r>
            <a:endParaRPr lang="en-US" sz="1600" dirty="0">
              <a:latin typeface="ＭＳ 明朝" panose="02020609040205080304" pitchFamily="17" charset="-128"/>
              <a:ea typeface="ＭＳ 明朝" panose="02020609040205080304" pitchFamily="17" charset="-128"/>
            </a:endParaRPr>
          </a:p>
        </p:txBody>
      </p:sp>
      <p:sp>
        <p:nvSpPr>
          <p:cNvPr id="20" name="Shape 17"/>
          <p:cNvSpPr/>
          <p:nvPr/>
        </p:nvSpPr>
        <p:spPr>
          <a:xfrm>
            <a:off x="5791200" y="3327468"/>
            <a:ext cx="609600" cy="609600"/>
          </a:xfrm>
          <a:custGeom>
            <a:avLst/>
            <a:gdLst/>
            <a:ahLst/>
            <a:cxnLst/>
            <a:rect l="l" t="t" r="r" b="b"/>
            <a:pathLst>
              <a:path w="609600" h="609600">
                <a:moveTo>
                  <a:pt x="571619" y="228600"/>
                </a:moveTo>
                <a:lnTo>
                  <a:pt x="581025" y="228600"/>
                </a:lnTo>
                <a:cubicBezTo>
                  <a:pt x="596860" y="228600"/>
                  <a:pt x="609600" y="215860"/>
                  <a:pt x="609600" y="200025"/>
                </a:cubicBezTo>
                <a:lnTo>
                  <a:pt x="609600" y="28575"/>
                </a:lnTo>
                <a:cubicBezTo>
                  <a:pt x="609600" y="17026"/>
                  <a:pt x="602694" y="6548"/>
                  <a:pt x="591979" y="2143"/>
                </a:cubicBezTo>
                <a:cubicBezTo>
                  <a:pt x="581263" y="-2262"/>
                  <a:pt x="569000" y="238"/>
                  <a:pt x="560784" y="8334"/>
                </a:cubicBezTo>
                <a:lnTo>
                  <a:pt x="499229" y="70009"/>
                </a:lnTo>
                <a:cubicBezTo>
                  <a:pt x="446484" y="26313"/>
                  <a:pt x="378619" y="0"/>
                  <a:pt x="304800" y="0"/>
                </a:cubicBezTo>
                <a:cubicBezTo>
                  <a:pt x="151209" y="0"/>
                  <a:pt x="24170" y="113586"/>
                  <a:pt x="3096" y="261342"/>
                </a:cubicBezTo>
                <a:cubicBezTo>
                  <a:pt x="119" y="282178"/>
                  <a:pt x="14526" y="301466"/>
                  <a:pt x="35362" y="304443"/>
                </a:cubicBezTo>
                <a:cubicBezTo>
                  <a:pt x="56198" y="307419"/>
                  <a:pt x="75486" y="292894"/>
                  <a:pt x="78462" y="272177"/>
                </a:cubicBezTo>
                <a:cubicBezTo>
                  <a:pt x="94298" y="161330"/>
                  <a:pt x="189667" y="76200"/>
                  <a:pt x="304800" y="76200"/>
                </a:cubicBezTo>
                <a:cubicBezTo>
                  <a:pt x="357664" y="76200"/>
                  <a:pt x="406241" y="94059"/>
                  <a:pt x="444937" y="124182"/>
                </a:cubicBezTo>
                <a:lnTo>
                  <a:pt x="389334" y="179784"/>
                </a:lnTo>
                <a:cubicBezTo>
                  <a:pt x="381119" y="188000"/>
                  <a:pt x="378738" y="200263"/>
                  <a:pt x="383143" y="210979"/>
                </a:cubicBezTo>
                <a:cubicBezTo>
                  <a:pt x="387548" y="221694"/>
                  <a:pt x="398026" y="228600"/>
                  <a:pt x="409575" y="228600"/>
                </a:cubicBezTo>
                <a:lnTo>
                  <a:pt x="571619" y="228600"/>
                </a:lnTo>
                <a:close/>
                <a:moveTo>
                  <a:pt x="606623" y="348258"/>
                </a:moveTo>
                <a:cubicBezTo>
                  <a:pt x="609600" y="327422"/>
                  <a:pt x="595074" y="308134"/>
                  <a:pt x="574357" y="305157"/>
                </a:cubicBezTo>
                <a:cubicBezTo>
                  <a:pt x="553641" y="302181"/>
                  <a:pt x="534233" y="316706"/>
                  <a:pt x="531257" y="337423"/>
                </a:cubicBezTo>
                <a:cubicBezTo>
                  <a:pt x="515422" y="448151"/>
                  <a:pt x="420053" y="533281"/>
                  <a:pt x="304919" y="533281"/>
                </a:cubicBezTo>
                <a:cubicBezTo>
                  <a:pt x="252055" y="533281"/>
                  <a:pt x="203478" y="515422"/>
                  <a:pt x="164783" y="485299"/>
                </a:cubicBezTo>
                <a:lnTo>
                  <a:pt x="220266" y="429816"/>
                </a:lnTo>
                <a:cubicBezTo>
                  <a:pt x="228481" y="421600"/>
                  <a:pt x="230862" y="409337"/>
                  <a:pt x="226457" y="398621"/>
                </a:cubicBezTo>
                <a:cubicBezTo>
                  <a:pt x="222052" y="387906"/>
                  <a:pt x="211574" y="381000"/>
                  <a:pt x="200025" y="381000"/>
                </a:cubicBezTo>
                <a:lnTo>
                  <a:pt x="28575" y="381000"/>
                </a:lnTo>
                <a:cubicBezTo>
                  <a:pt x="12740" y="381000"/>
                  <a:pt x="0" y="393740"/>
                  <a:pt x="0" y="409575"/>
                </a:cubicBezTo>
                <a:lnTo>
                  <a:pt x="0" y="581025"/>
                </a:lnTo>
                <a:cubicBezTo>
                  <a:pt x="0" y="592574"/>
                  <a:pt x="6906" y="603052"/>
                  <a:pt x="17621" y="607457"/>
                </a:cubicBezTo>
                <a:cubicBezTo>
                  <a:pt x="28337" y="611862"/>
                  <a:pt x="40600" y="609362"/>
                  <a:pt x="48816" y="601266"/>
                </a:cubicBezTo>
                <a:lnTo>
                  <a:pt x="110490" y="539591"/>
                </a:lnTo>
                <a:cubicBezTo>
                  <a:pt x="163116" y="583287"/>
                  <a:pt x="230981" y="609600"/>
                  <a:pt x="304800" y="609600"/>
                </a:cubicBezTo>
                <a:cubicBezTo>
                  <a:pt x="458391" y="609600"/>
                  <a:pt x="585430" y="496014"/>
                  <a:pt x="606504" y="348258"/>
                </a:cubicBezTo>
                <a:close/>
              </a:path>
            </a:pathLst>
          </a:custGeom>
          <a:solidFill>
            <a:srgbClr val="9AB3D4"/>
          </a:solidFill>
          <a:ln/>
        </p:spPr>
      </p:sp>
      <p:sp>
        <p:nvSpPr>
          <p:cNvPr id="21" name="Text 18"/>
          <p:cNvSpPr/>
          <p:nvPr/>
        </p:nvSpPr>
        <p:spPr>
          <a:xfrm>
            <a:off x="2400102" y="5422801"/>
            <a:ext cx="7480300" cy="2540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各段階で定量的なKPIを用いて客観的に評価し、柔軟な計画修正と継続的な事業成長を実現。</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158750" y="1638598"/>
            <a:ext cx="11874500" cy="457200"/>
          </a:xfrm>
          <a:prstGeom prst="rect">
            <a:avLst/>
          </a:prstGeom>
          <a:noFill/>
          <a:ln/>
        </p:spPr>
        <p:txBody>
          <a:bodyPr wrap="square" lIns="0" tIns="0" rIns="0" bIns="0" rtlCol="0" anchor="ctr"/>
          <a:lstStyle/>
          <a:p>
            <a:pPr algn="ct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進捗管理：事業別プロセス管理</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254000" y="2400436"/>
            <a:ext cx="5740400" cy="1308100"/>
          </a:xfrm>
          <a:custGeom>
            <a:avLst/>
            <a:gdLst/>
            <a:ahLst/>
            <a:cxnLst/>
            <a:rect l="l" t="t" r="r" b="b"/>
            <a:pathLst>
              <a:path w="5740400" h="1308100">
                <a:moveTo>
                  <a:pt x="101600" y="0"/>
                </a:moveTo>
                <a:lnTo>
                  <a:pt x="5638800" y="0"/>
                </a:lnTo>
                <a:cubicBezTo>
                  <a:pt x="5694912" y="0"/>
                  <a:pt x="5740400" y="45488"/>
                  <a:pt x="5740400" y="101600"/>
                </a:cubicBezTo>
                <a:lnTo>
                  <a:pt x="5740400" y="1206500"/>
                </a:lnTo>
                <a:cubicBezTo>
                  <a:pt x="5740400" y="1262612"/>
                  <a:pt x="5694912" y="1308100"/>
                  <a:pt x="5638800" y="1308100"/>
                </a:cubicBezTo>
                <a:lnTo>
                  <a:pt x="101600" y="1308100"/>
                </a:lnTo>
                <a:cubicBezTo>
                  <a:pt x="45488" y="1308100"/>
                  <a:pt x="0" y="1262612"/>
                  <a:pt x="0" y="1206500"/>
                </a:cubicBezTo>
                <a:lnTo>
                  <a:pt x="0" y="101600"/>
                </a:lnTo>
                <a:cubicBezTo>
                  <a:pt x="0" y="45525"/>
                  <a:pt x="45525" y="0"/>
                  <a:pt x="101600" y="0"/>
                </a:cubicBezTo>
                <a:close/>
              </a:path>
            </a:pathLst>
          </a:custGeom>
          <a:solidFill>
            <a:srgbClr val="9AB3D4">
              <a:alpha val="10196"/>
            </a:srgbClr>
          </a:solidFill>
          <a:ln/>
        </p:spPr>
      </p:sp>
      <p:sp>
        <p:nvSpPr>
          <p:cNvPr id="5" name="Text 2"/>
          <p:cNvSpPr/>
          <p:nvPr/>
        </p:nvSpPr>
        <p:spPr>
          <a:xfrm>
            <a:off x="457068" y="2603500"/>
            <a:ext cx="54356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派遣(SES)事業フロー</a:t>
            </a:r>
            <a:endParaRPr lang="en-US" sz="1600" dirty="0">
              <a:latin typeface="ＭＳ 明朝" panose="02020609040205080304" pitchFamily="17" charset="-128"/>
              <a:ea typeface="ＭＳ 明朝" panose="02020609040205080304" pitchFamily="17" charset="-128"/>
            </a:endParaRPr>
          </a:p>
        </p:txBody>
      </p:sp>
      <p:sp>
        <p:nvSpPr>
          <p:cNvPr id="6" name="Text 3"/>
          <p:cNvSpPr/>
          <p:nvPr/>
        </p:nvSpPr>
        <p:spPr>
          <a:xfrm>
            <a:off x="457068" y="3009801"/>
            <a:ext cx="5410200" cy="495300"/>
          </a:xfrm>
          <a:prstGeom prst="rect">
            <a:avLst/>
          </a:prstGeom>
          <a:noFill/>
          <a:ln/>
        </p:spPr>
        <p:txBody>
          <a:bodyPr wrap="square" lIns="0" tIns="0" rIns="0" bIns="0" rtlCol="0" anchor="ctr"/>
          <a:lstStyle/>
          <a:p>
            <a:pPr>
              <a:lnSpc>
                <a:spcPct val="140000"/>
              </a:lnSpc>
            </a:pPr>
            <a:r>
              <a:rPr lang="en-US" sz="1200" dirty="0">
                <a:solidFill>
                  <a:srgbClr val="4A4A4A"/>
                </a:solidFill>
                <a:latin typeface="ＭＳ 明朝" panose="02020609040205080304" pitchFamily="17" charset="-128"/>
                <a:ea typeface="ＭＳ 明朝" panose="02020609040205080304" pitchFamily="17" charset="-128"/>
                <a:cs typeface="Noto Sans SC" pitchFamily="34" charset="-120"/>
              </a:rPr>
              <a:t>案件収集 → 顧客訪問 → 要員選定 → 面談 → 成約 → 稼働 → 月次確認 → 改善提案</a:t>
            </a:r>
            <a:endParaRPr lang="en-US" sz="1600" dirty="0">
              <a:latin typeface="ＭＳ 明朝" panose="02020609040205080304" pitchFamily="17" charset="-128"/>
              <a:ea typeface="ＭＳ 明朝" panose="02020609040205080304" pitchFamily="17" charset="-128"/>
            </a:endParaRPr>
          </a:p>
        </p:txBody>
      </p:sp>
      <p:sp>
        <p:nvSpPr>
          <p:cNvPr id="7" name="Shape 4"/>
          <p:cNvSpPr/>
          <p:nvPr/>
        </p:nvSpPr>
        <p:spPr>
          <a:xfrm>
            <a:off x="6197534" y="2400436"/>
            <a:ext cx="5740400" cy="1308100"/>
          </a:xfrm>
          <a:custGeom>
            <a:avLst/>
            <a:gdLst/>
            <a:ahLst/>
            <a:cxnLst/>
            <a:rect l="l" t="t" r="r" b="b"/>
            <a:pathLst>
              <a:path w="5740400" h="1308100">
                <a:moveTo>
                  <a:pt x="101600" y="0"/>
                </a:moveTo>
                <a:lnTo>
                  <a:pt x="5638800" y="0"/>
                </a:lnTo>
                <a:cubicBezTo>
                  <a:pt x="5694912" y="0"/>
                  <a:pt x="5740400" y="45488"/>
                  <a:pt x="5740400" y="101600"/>
                </a:cubicBezTo>
                <a:lnTo>
                  <a:pt x="5740400" y="1206500"/>
                </a:lnTo>
                <a:cubicBezTo>
                  <a:pt x="5740400" y="1262612"/>
                  <a:pt x="5694912" y="1308100"/>
                  <a:pt x="5638800" y="1308100"/>
                </a:cubicBezTo>
                <a:lnTo>
                  <a:pt x="101600" y="1308100"/>
                </a:lnTo>
                <a:cubicBezTo>
                  <a:pt x="45488" y="1308100"/>
                  <a:pt x="0" y="1262612"/>
                  <a:pt x="0" y="1206500"/>
                </a:cubicBezTo>
                <a:lnTo>
                  <a:pt x="0" y="101600"/>
                </a:lnTo>
                <a:cubicBezTo>
                  <a:pt x="0" y="45525"/>
                  <a:pt x="45525" y="0"/>
                  <a:pt x="101600" y="0"/>
                </a:cubicBezTo>
                <a:close/>
              </a:path>
            </a:pathLst>
          </a:custGeom>
          <a:solidFill>
            <a:srgbClr val="9AB3D4">
              <a:alpha val="10196"/>
            </a:srgbClr>
          </a:solidFill>
          <a:ln/>
        </p:spPr>
      </p:sp>
      <p:sp>
        <p:nvSpPr>
          <p:cNvPr id="8" name="Text 5"/>
          <p:cNvSpPr/>
          <p:nvPr/>
        </p:nvSpPr>
        <p:spPr>
          <a:xfrm>
            <a:off x="6400602" y="2603500"/>
            <a:ext cx="54356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自社プロダクト開発フロー</a:t>
            </a:r>
            <a:endParaRPr lang="en-US" sz="1600" dirty="0">
              <a:latin typeface="ＭＳ 明朝" panose="02020609040205080304" pitchFamily="17" charset="-128"/>
              <a:ea typeface="ＭＳ 明朝" panose="02020609040205080304" pitchFamily="17" charset="-128"/>
            </a:endParaRPr>
          </a:p>
        </p:txBody>
      </p:sp>
      <p:sp>
        <p:nvSpPr>
          <p:cNvPr id="9" name="Text 6"/>
          <p:cNvSpPr/>
          <p:nvPr/>
        </p:nvSpPr>
        <p:spPr>
          <a:xfrm>
            <a:off x="6400602" y="3009801"/>
            <a:ext cx="5410200" cy="495300"/>
          </a:xfrm>
          <a:prstGeom prst="rect">
            <a:avLst/>
          </a:prstGeom>
          <a:noFill/>
          <a:ln/>
        </p:spPr>
        <p:txBody>
          <a:bodyPr wrap="square" lIns="0" tIns="0" rIns="0" bIns="0" rtlCol="0" anchor="ctr"/>
          <a:lstStyle/>
          <a:p>
            <a:pPr>
              <a:lnSpc>
                <a:spcPct val="140000"/>
              </a:lnSpc>
            </a:pPr>
            <a:r>
              <a:rPr lang="en-US" sz="1200" dirty="0">
                <a:solidFill>
                  <a:srgbClr val="4A4A4A"/>
                </a:solidFill>
                <a:latin typeface="ＭＳ 明朝" panose="02020609040205080304" pitchFamily="17" charset="-128"/>
                <a:ea typeface="ＭＳ 明朝" panose="02020609040205080304" pitchFamily="17" charset="-128"/>
                <a:cs typeface="Noto Sans SC" pitchFamily="34" charset="-120"/>
              </a:rPr>
              <a:t>要件整理 → ロードマップ → 設計実装 → 社内テスト → フィードバック → 改善 → リリース</a:t>
            </a:r>
            <a:endParaRPr lang="en-US" sz="1600" dirty="0">
              <a:latin typeface="ＭＳ 明朝" panose="02020609040205080304" pitchFamily="17" charset="-128"/>
              <a:ea typeface="ＭＳ 明朝" panose="02020609040205080304" pitchFamily="17" charset="-128"/>
            </a:endParaRPr>
          </a:p>
        </p:txBody>
      </p:sp>
      <p:sp>
        <p:nvSpPr>
          <p:cNvPr id="10" name="Shape 7"/>
          <p:cNvSpPr/>
          <p:nvPr/>
        </p:nvSpPr>
        <p:spPr>
          <a:xfrm>
            <a:off x="254000" y="3911371"/>
            <a:ext cx="5740400" cy="1308100"/>
          </a:xfrm>
          <a:custGeom>
            <a:avLst/>
            <a:gdLst/>
            <a:ahLst/>
            <a:cxnLst/>
            <a:rect l="l" t="t" r="r" b="b"/>
            <a:pathLst>
              <a:path w="5740400" h="1308100">
                <a:moveTo>
                  <a:pt x="101600" y="0"/>
                </a:moveTo>
                <a:lnTo>
                  <a:pt x="5638800" y="0"/>
                </a:lnTo>
                <a:cubicBezTo>
                  <a:pt x="5694912" y="0"/>
                  <a:pt x="5740400" y="45488"/>
                  <a:pt x="5740400" y="101600"/>
                </a:cubicBezTo>
                <a:lnTo>
                  <a:pt x="5740400" y="1206500"/>
                </a:lnTo>
                <a:cubicBezTo>
                  <a:pt x="5740400" y="1262612"/>
                  <a:pt x="5694912" y="1308100"/>
                  <a:pt x="5638800" y="1308100"/>
                </a:cubicBezTo>
                <a:lnTo>
                  <a:pt x="101600" y="1308100"/>
                </a:lnTo>
                <a:cubicBezTo>
                  <a:pt x="45488" y="1308100"/>
                  <a:pt x="0" y="1262612"/>
                  <a:pt x="0" y="1206500"/>
                </a:cubicBezTo>
                <a:lnTo>
                  <a:pt x="0" y="101600"/>
                </a:lnTo>
                <a:cubicBezTo>
                  <a:pt x="0" y="45525"/>
                  <a:pt x="45525" y="0"/>
                  <a:pt x="101600" y="0"/>
                </a:cubicBezTo>
                <a:close/>
              </a:path>
            </a:pathLst>
          </a:custGeom>
          <a:solidFill>
            <a:srgbClr val="9AB3D4">
              <a:alpha val="10196"/>
            </a:srgbClr>
          </a:solidFill>
          <a:ln/>
        </p:spPr>
      </p:sp>
      <p:sp>
        <p:nvSpPr>
          <p:cNvPr id="11" name="Text 8"/>
          <p:cNvSpPr/>
          <p:nvPr/>
        </p:nvSpPr>
        <p:spPr>
          <a:xfrm>
            <a:off x="457068" y="4114440"/>
            <a:ext cx="54356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PAD事業フロー</a:t>
            </a:r>
            <a:endParaRPr lang="en-US" sz="1600" dirty="0">
              <a:latin typeface="ＭＳ 明朝" panose="02020609040205080304" pitchFamily="17" charset="-128"/>
              <a:ea typeface="ＭＳ 明朝" panose="02020609040205080304" pitchFamily="17" charset="-128"/>
            </a:endParaRPr>
          </a:p>
        </p:txBody>
      </p:sp>
      <p:sp>
        <p:nvSpPr>
          <p:cNvPr id="12" name="Text 9"/>
          <p:cNvSpPr/>
          <p:nvPr/>
        </p:nvSpPr>
        <p:spPr>
          <a:xfrm>
            <a:off x="457068" y="4520741"/>
            <a:ext cx="5410200" cy="495300"/>
          </a:xfrm>
          <a:prstGeom prst="rect">
            <a:avLst/>
          </a:prstGeom>
          <a:noFill/>
          <a:ln/>
        </p:spPr>
        <p:txBody>
          <a:bodyPr wrap="square" lIns="0" tIns="0" rIns="0" bIns="0" rtlCol="0" anchor="ctr"/>
          <a:lstStyle/>
          <a:p>
            <a:pPr>
              <a:lnSpc>
                <a:spcPct val="140000"/>
              </a:lnSpc>
            </a:pPr>
            <a:r>
              <a:rPr lang="en-US" sz="1200" dirty="0">
                <a:solidFill>
                  <a:srgbClr val="4A4A4A"/>
                </a:solidFill>
                <a:latin typeface="ＭＳ 明朝" panose="02020609040205080304" pitchFamily="17" charset="-128"/>
                <a:ea typeface="ＭＳ 明朝" panose="02020609040205080304" pitchFamily="17" charset="-128"/>
                <a:cs typeface="Noto Sans SC" pitchFamily="34" charset="-120"/>
              </a:rPr>
              <a:t>業務棚卸し → 優先度評価 → フロー設計 → 導入 → 効果測定 → 標準化 → 外部提案</a:t>
            </a:r>
            <a:endParaRPr lang="en-US" sz="1600" dirty="0">
              <a:latin typeface="ＭＳ 明朝" panose="02020609040205080304" pitchFamily="17" charset="-128"/>
              <a:ea typeface="ＭＳ 明朝" panose="02020609040205080304" pitchFamily="17" charset="-128"/>
            </a:endParaRPr>
          </a:p>
        </p:txBody>
      </p:sp>
      <p:sp>
        <p:nvSpPr>
          <p:cNvPr id="13" name="Shape 10"/>
          <p:cNvSpPr/>
          <p:nvPr/>
        </p:nvSpPr>
        <p:spPr>
          <a:xfrm>
            <a:off x="6197534" y="3911371"/>
            <a:ext cx="5740400" cy="1308100"/>
          </a:xfrm>
          <a:custGeom>
            <a:avLst/>
            <a:gdLst/>
            <a:ahLst/>
            <a:cxnLst/>
            <a:rect l="l" t="t" r="r" b="b"/>
            <a:pathLst>
              <a:path w="5740400" h="1308100">
                <a:moveTo>
                  <a:pt x="101600" y="0"/>
                </a:moveTo>
                <a:lnTo>
                  <a:pt x="5638800" y="0"/>
                </a:lnTo>
                <a:cubicBezTo>
                  <a:pt x="5694912" y="0"/>
                  <a:pt x="5740400" y="45488"/>
                  <a:pt x="5740400" y="101600"/>
                </a:cubicBezTo>
                <a:lnTo>
                  <a:pt x="5740400" y="1206500"/>
                </a:lnTo>
                <a:cubicBezTo>
                  <a:pt x="5740400" y="1262612"/>
                  <a:pt x="5694912" y="1308100"/>
                  <a:pt x="5638800" y="1308100"/>
                </a:cubicBezTo>
                <a:lnTo>
                  <a:pt x="101600" y="1308100"/>
                </a:lnTo>
                <a:cubicBezTo>
                  <a:pt x="45488" y="1308100"/>
                  <a:pt x="0" y="1262612"/>
                  <a:pt x="0" y="1206500"/>
                </a:cubicBezTo>
                <a:lnTo>
                  <a:pt x="0" y="101600"/>
                </a:lnTo>
                <a:cubicBezTo>
                  <a:pt x="0" y="45525"/>
                  <a:pt x="45525" y="0"/>
                  <a:pt x="101600" y="0"/>
                </a:cubicBezTo>
                <a:close/>
              </a:path>
            </a:pathLst>
          </a:custGeom>
          <a:solidFill>
            <a:srgbClr val="9AB3D4">
              <a:alpha val="10196"/>
            </a:srgbClr>
          </a:solidFill>
          <a:ln/>
        </p:spPr>
      </p:sp>
      <p:sp>
        <p:nvSpPr>
          <p:cNvPr id="14" name="Text 11"/>
          <p:cNvSpPr/>
          <p:nvPr/>
        </p:nvSpPr>
        <p:spPr>
          <a:xfrm>
            <a:off x="6400602" y="4114440"/>
            <a:ext cx="54356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補助金活用フロー</a:t>
            </a:r>
            <a:endParaRPr lang="en-US" sz="1600" dirty="0">
              <a:latin typeface="ＭＳ 明朝" panose="02020609040205080304" pitchFamily="17" charset="-128"/>
              <a:ea typeface="ＭＳ 明朝" panose="02020609040205080304" pitchFamily="17" charset="-128"/>
            </a:endParaRPr>
          </a:p>
        </p:txBody>
      </p:sp>
      <p:sp>
        <p:nvSpPr>
          <p:cNvPr id="15" name="Text 12"/>
          <p:cNvSpPr/>
          <p:nvPr/>
        </p:nvSpPr>
        <p:spPr>
          <a:xfrm>
            <a:off x="6400602" y="4520741"/>
            <a:ext cx="5410200" cy="254000"/>
          </a:xfrm>
          <a:prstGeom prst="rect">
            <a:avLst/>
          </a:prstGeom>
          <a:noFill/>
          <a:ln/>
        </p:spPr>
        <p:txBody>
          <a:bodyPr wrap="square" lIns="0" tIns="0" rIns="0" bIns="0" rtlCol="0" anchor="ctr"/>
          <a:lstStyle/>
          <a:p>
            <a:pPr>
              <a:lnSpc>
                <a:spcPct val="140000"/>
              </a:lnSpc>
            </a:pPr>
            <a:r>
              <a:rPr lang="en-US" sz="1200" dirty="0">
                <a:solidFill>
                  <a:srgbClr val="4A4A4A"/>
                </a:solidFill>
                <a:latin typeface="ＭＳ 明朝" panose="02020609040205080304" pitchFamily="17" charset="-128"/>
                <a:ea typeface="ＭＳ 明朝" panose="02020609040205080304" pitchFamily="17" charset="-128"/>
                <a:cs typeface="Noto Sans SC" pitchFamily="34" charset="-120"/>
              </a:rPr>
              <a:t>情報収集 → 適合確認 → 優先順位 → 申請 → 採択 → 実績管理</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name="Slide 25">
    <p:bg>
      <p:bgPr>
        <a:gradFill flip="none" rotWithShape="0">
          <a:gsLst>
            <a:gs pos="0">
              <a:srgbClr val="94B9FF">
                <a:alpha val="0"/>
              </a:srgbClr>
            </a:gs>
            <a:gs pos="9000">
              <a:srgbClr val="94B9FF">
                <a:alpha val="0"/>
              </a:srgbClr>
            </a:gs>
            <a:gs pos="40000">
              <a:srgbClr val="94B9FF">
                <a:alpha val="11000"/>
              </a:srgbClr>
            </a:gs>
            <a:gs pos="63000">
              <a:srgbClr val="94B9FF">
                <a:alpha val="9000"/>
              </a:srgbClr>
            </a:gs>
            <a:gs pos="84000">
              <a:srgbClr val="94B9FF">
                <a:alpha val="46000"/>
              </a:srgbClr>
            </a:gs>
            <a:gs pos="100000">
              <a:srgbClr val="94B9FF">
                <a:alpha val="46000"/>
              </a:srgbClr>
            </a:gs>
          </a:gsLst>
          <a:lin ang="600000" scaled="1"/>
        </a:gradFill>
        <a:effectLst/>
      </p:bgPr>
    </p:bg>
    <p:spTree>
      <p:nvGrpSpPr>
        <p:cNvPr id="1" name=""/>
        <p:cNvGrpSpPr/>
        <p:nvPr/>
      </p:nvGrpSpPr>
      <p:grpSpPr>
        <a:xfrm>
          <a:off x="0" y="0"/>
          <a:ext cx="0" cy="0"/>
          <a:chOff x="0" y="0"/>
          <a:chExt cx="0" cy="0"/>
        </a:xfrm>
      </p:grpSpPr>
      <p:pic>
        <p:nvPicPr>
          <p:cNvPr id="2" name="Image 0" descr="https://kimi-img.moonshot.cn/pub/slides/slides_tmpl/image/25-09-04-14:54:56-d2sjfg61bb2p4onbpvpg.png"/>
          <p:cNvPicPr>
            <a:picLocks noChangeAspect="1"/>
          </p:cNvPicPr>
          <p:nvPr/>
        </p:nvPicPr>
        <p:blipFill>
          <a:blip r:embed="rId3"/>
          <a:srcRect l="20060" t="9520" b="9520"/>
          <a:stretch/>
        </p:blipFill>
        <p:spPr>
          <a:xfrm>
            <a:off x="3559810" y="0"/>
            <a:ext cx="6771640" cy="6858000"/>
          </a:xfrm>
          <a:prstGeom prst="rect">
            <a:avLst/>
          </a:prstGeom>
        </p:spPr>
      </p:pic>
      <p:pic>
        <p:nvPicPr>
          <p:cNvPr id="3" name="Image 1" descr="https://kimi-img.moonshot.cn/pub/slides/slides_tmpl/image/25-09-04-14:54:56-d2sjfg61bb2p4onbpvng.png"/>
          <p:cNvPicPr>
            <a:picLocks noChangeAspect="1"/>
          </p:cNvPicPr>
          <p:nvPr/>
        </p:nvPicPr>
        <p:blipFill>
          <a:blip r:embed="rId4"/>
          <a:stretch>
            <a:fillRect/>
          </a:stretch>
        </p:blipFill>
        <p:spPr>
          <a:xfrm>
            <a:off x="1023620" y="2388552"/>
            <a:ext cx="1600200" cy="1651000"/>
          </a:xfrm>
          <a:prstGeom prst="rect">
            <a:avLst/>
          </a:prstGeom>
        </p:spPr>
      </p:pic>
      <p:sp>
        <p:nvSpPr>
          <p:cNvPr id="4" name="Shape 0"/>
          <p:cNvSpPr/>
          <p:nvPr/>
        </p:nvSpPr>
        <p:spPr>
          <a:xfrm>
            <a:off x="1504315" y="2848610"/>
            <a:ext cx="1320165" cy="1334770"/>
          </a:xfrm>
          <a:prstGeom prst="ellipse">
            <a:avLst/>
          </a:prstGeom>
          <a:solidFill>
            <a:srgbClr val="FFFFFF"/>
          </a:solidFill>
          <a:ln/>
        </p:spPr>
      </p:sp>
      <p:sp>
        <p:nvSpPr>
          <p:cNvPr id="5" name="Text 1"/>
          <p:cNvSpPr/>
          <p:nvPr/>
        </p:nvSpPr>
        <p:spPr>
          <a:xfrm>
            <a:off x="1504315" y="284861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6" name="Shape 2"/>
          <p:cNvSpPr/>
          <p:nvPr/>
        </p:nvSpPr>
        <p:spPr>
          <a:xfrm>
            <a:off x="1509395" y="2843530"/>
            <a:ext cx="1320165" cy="1334770"/>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a:effectLst>
            <a:outerShdw blurRad="304800" dist="184847" dir="2700000" algn="bl" rotWithShape="0">
              <a:srgbClr val="2E54A1">
                <a:alpha val="23922"/>
              </a:srgbClr>
            </a:outerShdw>
          </a:effectLst>
        </p:spPr>
      </p:sp>
      <p:sp>
        <p:nvSpPr>
          <p:cNvPr id="7" name="Text 3"/>
          <p:cNvSpPr/>
          <p:nvPr/>
        </p:nvSpPr>
        <p:spPr>
          <a:xfrm>
            <a:off x="1509395" y="284353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8" name="Text 4"/>
          <p:cNvSpPr/>
          <p:nvPr/>
        </p:nvSpPr>
        <p:spPr>
          <a:xfrm>
            <a:off x="1504315" y="3018790"/>
            <a:ext cx="1320165" cy="993140"/>
          </a:xfrm>
          <a:prstGeom prst="rect">
            <a:avLst/>
          </a:prstGeom>
          <a:noFill/>
          <a:ln/>
        </p:spPr>
        <p:txBody>
          <a:bodyPr wrap="square" lIns="91440" tIns="45720" rIns="91440" bIns="45720" rtlCol="0" anchor="ctr"/>
          <a:lstStyle/>
          <a:p>
            <a:pPr algn="ctr">
              <a:lnSpc>
                <a:spcPct val="100000"/>
              </a:lnSpc>
            </a:pPr>
            <a:r>
              <a:rPr lang="en-US" sz="4800" b="1" dirty="0">
                <a:solidFill>
                  <a:srgbClr val="FFFFFF"/>
                </a:solidFill>
                <a:latin typeface="ＭＳ 明朝" panose="02020609040205080304" pitchFamily="17" charset="-128"/>
                <a:ea typeface="ＭＳ 明朝" panose="02020609040205080304" pitchFamily="17" charset="-128"/>
                <a:cs typeface="Arial Black" pitchFamily="34" charset="-120"/>
              </a:rPr>
              <a:t>09</a:t>
            </a:r>
            <a:endParaRPr lang="en-US" sz="1600" dirty="0">
              <a:latin typeface="ＭＳ 明朝" panose="02020609040205080304" pitchFamily="17" charset="-128"/>
              <a:ea typeface="ＭＳ 明朝" panose="02020609040205080304" pitchFamily="17" charset="-128"/>
            </a:endParaRPr>
          </a:p>
        </p:txBody>
      </p:sp>
      <p:sp>
        <p:nvSpPr>
          <p:cNvPr id="9" name="Text 5"/>
          <p:cNvSpPr/>
          <p:nvPr/>
        </p:nvSpPr>
        <p:spPr>
          <a:xfrm>
            <a:off x="3142615" y="3230880"/>
            <a:ext cx="8497570" cy="706755"/>
          </a:xfrm>
          <a:prstGeom prst="rect">
            <a:avLst/>
          </a:prstGeom>
          <a:noFill/>
          <a:ln/>
        </p:spPr>
        <p:txBody>
          <a:bodyPr wrap="square" lIns="91440" tIns="45720" rIns="91440" bIns="45720" rtlCol="0" anchor="t">
            <a:spAutoFit/>
          </a:bodyPr>
          <a:lstStyle/>
          <a:p>
            <a:pPr>
              <a:lnSpc>
                <a:spcPct val="100000"/>
              </a:lnSpc>
            </a:pPr>
            <a:r>
              <a:rPr lang="en-US" sz="4000" b="1" dirty="0">
                <a:solidFill>
                  <a:srgbClr val="4874CB"/>
                </a:solidFill>
                <a:latin typeface="ＭＳ 明朝" panose="02020609040205080304" pitchFamily="17" charset="-128"/>
                <a:ea typeface="ＭＳ 明朝" panose="02020609040205080304" pitchFamily="17" charset="-128"/>
                <a:cs typeface="MiSans" pitchFamily="34" charset="-120"/>
              </a:rPr>
              <a:t>総括と次年度展望</a:t>
            </a:r>
            <a:endParaRPr lang="en-US" sz="1600" dirty="0">
              <a:latin typeface="ＭＳ 明朝" panose="02020609040205080304" pitchFamily="17" charset="-128"/>
              <a:ea typeface="ＭＳ 明朝" panose="02020609040205080304" pitchFamily="17" charset="-128"/>
            </a:endParaRPr>
          </a:p>
        </p:txBody>
      </p:sp>
      <p:sp>
        <p:nvSpPr>
          <p:cNvPr id="10" name="Text 6"/>
          <p:cNvSpPr/>
          <p:nvPr/>
        </p:nvSpPr>
        <p:spPr>
          <a:xfrm>
            <a:off x="3142615" y="2295525"/>
            <a:ext cx="8497570" cy="906780"/>
          </a:xfrm>
          <a:prstGeom prst="rect">
            <a:avLst/>
          </a:prstGeom>
          <a:noFill/>
          <a:ln/>
        </p:spPr>
        <p:txBody>
          <a:bodyPr wrap="square" lIns="91440" tIns="45720" rIns="91440" bIns="45720" rtlCol="0" anchor="t"/>
          <a:lstStyle/>
          <a:p>
            <a:pPr>
              <a:lnSpc>
                <a:spcPct val="150000"/>
              </a:lnSpc>
            </a:pPr>
            <a:r>
              <a:rPr lang="en-US" sz="4400" b="1" dirty="0">
                <a:solidFill>
                  <a:srgbClr val="000000"/>
                </a:solidFill>
                <a:latin typeface="ＭＳ 明朝" panose="02020609040205080304" pitchFamily="17" charset="-128"/>
                <a:ea typeface="ＭＳ 明朝" panose="02020609040205080304" pitchFamily="17" charset="-128"/>
                <a:cs typeface="Arial Black" pitchFamily="34" charset="-120"/>
              </a:rPr>
              <a:t>PART 09</a:t>
            </a:r>
            <a:endParaRPr lang="en-US" sz="1600" dirty="0">
              <a:latin typeface="ＭＳ 明朝" panose="02020609040205080304" pitchFamily="17" charset="-128"/>
              <a:ea typeface="ＭＳ 明朝" panose="02020609040205080304" pitchFamily="17" charset="-128"/>
            </a:endParaRPr>
          </a:p>
        </p:txBody>
      </p:sp>
      <p:pic>
        <p:nvPicPr>
          <p:cNvPr id="11" name="Image 2" descr="https://kimi-img.moonshot.cn/pub/slides/slides_tmpl/image/25-09-04-14:54:55-d2sjffu1bb2p4onbpvlg.png"/>
          <p:cNvPicPr>
            <a:picLocks noChangeAspect="1"/>
          </p:cNvPicPr>
          <p:nvPr/>
        </p:nvPicPr>
        <p:blipFill>
          <a:blip r:embed="rId5"/>
          <a:stretch>
            <a:fillRect/>
          </a:stretch>
        </p:blipFill>
        <p:spPr>
          <a:xfrm rot="20460000">
            <a:off x="9391650" y="613410"/>
            <a:ext cx="4236720" cy="1689100"/>
          </a:xfrm>
          <a:prstGeom prst="rect">
            <a:avLst/>
          </a:prstGeom>
        </p:spPr>
      </p:pic>
      <p:sp>
        <p:nvSpPr>
          <p:cNvPr id="12" name="Shape 7"/>
          <p:cNvSpPr/>
          <p:nvPr/>
        </p:nvSpPr>
        <p:spPr>
          <a:xfrm rot="7680000">
            <a:off x="9137650" y="5888355"/>
            <a:ext cx="430530" cy="430530"/>
          </a:xfrm>
          <a:prstGeom prst="ellipse">
            <a:avLst/>
          </a:prstGeom>
          <a:gradFill flip="none" rotWithShape="1">
            <a:gsLst>
              <a:gs pos="0">
                <a:srgbClr val="D1DCF2">
                  <a:alpha val="14000"/>
                </a:srgbClr>
              </a:gs>
              <a:gs pos="22000">
                <a:srgbClr val="6389D3">
                  <a:alpha val="48000"/>
                </a:srgbClr>
              </a:gs>
              <a:gs pos="45000">
                <a:srgbClr val="6389D3">
                  <a:alpha val="83000"/>
                </a:srgbClr>
              </a:gs>
              <a:gs pos="66000">
                <a:srgbClr val="6389D3">
                  <a:alpha val="87000"/>
                </a:srgbClr>
              </a:gs>
              <a:gs pos="100000">
                <a:srgbClr val="6389D3">
                  <a:alpha val="87000"/>
                </a:srgbClr>
              </a:gs>
            </a:gsLst>
            <a:lin ang="5400000" scaled="1"/>
          </a:gradFill>
          <a:ln/>
        </p:spPr>
      </p:sp>
      <p:sp>
        <p:nvSpPr>
          <p:cNvPr id="13" name="Text 8"/>
          <p:cNvSpPr/>
          <p:nvPr/>
        </p:nvSpPr>
        <p:spPr>
          <a:xfrm rot="7680000">
            <a:off x="9137650" y="5888355"/>
            <a:ext cx="430530" cy="4305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4" name="Shape 9"/>
          <p:cNvSpPr/>
          <p:nvPr/>
        </p:nvSpPr>
        <p:spPr>
          <a:xfrm rot="4020000">
            <a:off x="9440545" y="886460"/>
            <a:ext cx="219075" cy="219075"/>
          </a:xfrm>
          <a:prstGeom prst="ellipse">
            <a:avLst/>
          </a:prstGeom>
          <a:gradFill flip="none" rotWithShape="1">
            <a:gsLst>
              <a:gs pos="0">
                <a:srgbClr val="D1DCF2">
                  <a:alpha val="14000"/>
                </a:srgbClr>
              </a:gs>
              <a:gs pos="22000">
                <a:srgbClr val="6389D3">
                  <a:alpha val="42000"/>
                </a:srgbClr>
              </a:gs>
              <a:gs pos="45000">
                <a:srgbClr val="6389D3">
                  <a:alpha val="68000"/>
                </a:srgbClr>
              </a:gs>
              <a:gs pos="66000">
                <a:srgbClr val="6389D3">
                  <a:alpha val="76000"/>
                </a:srgbClr>
              </a:gs>
              <a:gs pos="100000">
                <a:srgbClr val="6389D3">
                  <a:alpha val="76000"/>
                </a:srgbClr>
              </a:gs>
            </a:gsLst>
            <a:lin ang="5400000" scaled="1"/>
          </a:gradFill>
          <a:ln/>
        </p:spPr>
      </p:sp>
      <p:sp>
        <p:nvSpPr>
          <p:cNvPr id="15" name="Text 10"/>
          <p:cNvSpPr/>
          <p:nvPr/>
        </p:nvSpPr>
        <p:spPr>
          <a:xfrm rot="4020000">
            <a:off x="9440545" y="886460"/>
            <a:ext cx="219075" cy="21907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254000" y="1677132"/>
            <a:ext cx="5626100" cy="457200"/>
          </a:xfrm>
          <a:prstGeom prst="rect">
            <a:avLst/>
          </a:prstGeom>
          <a:noFill/>
          <a:ln/>
        </p:spPr>
        <p:txBody>
          <a:bodyPr wrap="square" lIns="0" tIns="0" rIns="0" bIns="0" rtlCol="0" anchor="ctr"/>
          <a:lstStyle/>
          <a:p>
            <a:pP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年度末総括とKPIレビュー</a:t>
            </a:r>
            <a:endParaRPr lang="en-US" sz="1600" dirty="0">
              <a:latin typeface="ＭＳ 明朝" panose="02020609040205080304" pitchFamily="17" charset="-128"/>
              <a:ea typeface="ＭＳ 明朝" panose="02020609040205080304" pitchFamily="17" charset="-128"/>
            </a:endParaRPr>
          </a:p>
        </p:txBody>
      </p:sp>
      <p:sp>
        <p:nvSpPr>
          <p:cNvPr id="4" name="Text 1"/>
          <p:cNvSpPr/>
          <p:nvPr/>
        </p:nvSpPr>
        <p:spPr>
          <a:xfrm>
            <a:off x="254000" y="2438964"/>
            <a:ext cx="5537200" cy="609600"/>
          </a:xfrm>
          <a:prstGeom prst="rect">
            <a:avLst/>
          </a:prstGeom>
          <a:noFill/>
          <a:ln/>
        </p:spPr>
        <p:txBody>
          <a:bodyPr wrap="square" lIns="0" tIns="0" rIns="0" bIns="0" rtlCol="0" anchor="ctr"/>
          <a:lstStyle/>
          <a:p>
            <a:pPr>
              <a:lnSpc>
                <a:spcPct val="130000"/>
              </a:lnSpc>
            </a:pP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年度末に全事業のKPI達成度を総括し、次年度計画へのフィードバックを行います。</a:t>
            </a:r>
            <a:endParaRPr lang="en-US" sz="1600" dirty="0">
              <a:latin typeface="ＭＳ 明朝" panose="02020609040205080304" pitchFamily="17" charset="-128"/>
              <a:ea typeface="ＭＳ 明朝" panose="02020609040205080304" pitchFamily="17" charset="-128"/>
            </a:endParaRPr>
          </a:p>
        </p:txBody>
      </p:sp>
      <p:sp>
        <p:nvSpPr>
          <p:cNvPr id="5" name="Text 2"/>
          <p:cNvSpPr/>
          <p:nvPr/>
        </p:nvSpPr>
        <p:spPr>
          <a:xfrm>
            <a:off x="254000" y="3251566"/>
            <a:ext cx="5524500" cy="1930400"/>
          </a:xfrm>
          <a:prstGeom prst="rect">
            <a:avLst/>
          </a:prstGeom>
          <a:noFill/>
          <a:ln/>
        </p:spPr>
        <p:txBody>
          <a:bodyPr wrap="square" lIns="0" tIns="0" rIns="0" bIns="0" rtlCol="0" anchor="ctr"/>
          <a:lstStyle/>
          <a:p>
            <a:pPr marL="254000" indent="-254000">
              <a:lnSpc>
                <a:spcPct val="120000"/>
              </a:lnSpc>
              <a:spcBef>
                <a:spcPts val="10"/>
              </a:spcBef>
              <a:buSzPct val="100000"/>
              <a:buChar char="•"/>
            </a:pP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派遣事業:</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 顧客訪問、新規開拓、稼働増、利益率、採用成約</a:t>
            </a:r>
            <a:endParaRPr lang="en-US" sz="1600" dirty="0">
              <a:latin typeface="ＭＳ 明朝" panose="02020609040205080304" pitchFamily="17" charset="-128"/>
              <a:ea typeface="ＭＳ 明朝" panose="02020609040205080304" pitchFamily="17" charset="-128"/>
            </a:endParaRPr>
          </a:p>
          <a:p>
            <a:pPr marL="254000" indent="-254000">
              <a:lnSpc>
                <a:spcPct val="120000"/>
              </a:lnSpc>
              <a:spcBef>
                <a:spcPts val="10"/>
              </a:spcBef>
              <a:buSzPct val="100000"/>
              <a:buChar char="•"/>
            </a:pP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社内開発:</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 入札・受注件数</a:t>
            </a:r>
            <a:endParaRPr lang="en-US" sz="1600" dirty="0">
              <a:latin typeface="ＭＳ 明朝" panose="02020609040205080304" pitchFamily="17" charset="-128"/>
              <a:ea typeface="ＭＳ 明朝" panose="02020609040205080304" pitchFamily="17" charset="-128"/>
            </a:endParaRPr>
          </a:p>
          <a:p>
            <a:pPr marL="254000" indent="-254000">
              <a:lnSpc>
                <a:spcPct val="120000"/>
              </a:lnSpc>
              <a:spcBef>
                <a:spcPts val="10"/>
              </a:spcBef>
              <a:buSzPct val="100000"/>
              <a:buChar char="•"/>
            </a:pP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自社プロダクト:</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 β版完成、LLM機能、試用企業数、不具合対応、販売開始準備</a:t>
            </a:r>
            <a:endParaRPr lang="en-US" sz="1600" dirty="0">
              <a:latin typeface="ＭＳ 明朝" panose="02020609040205080304" pitchFamily="17" charset="-128"/>
              <a:ea typeface="ＭＳ 明朝" panose="02020609040205080304" pitchFamily="17" charset="-128"/>
            </a:endParaRPr>
          </a:p>
          <a:p>
            <a:pPr marL="254000" indent="-254000">
              <a:lnSpc>
                <a:spcPct val="120000"/>
              </a:lnSpc>
              <a:spcBef>
                <a:spcPts val="10"/>
              </a:spcBef>
              <a:buSzPct val="100000"/>
              <a:buChar char="•"/>
            </a:pP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PAD事業:</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 トレーニング、自動化フロー、削減工数、外部売上</a:t>
            </a:r>
            <a:endParaRPr lang="en-US" sz="1600" dirty="0">
              <a:latin typeface="ＭＳ 明朝" panose="02020609040205080304" pitchFamily="17" charset="-128"/>
              <a:ea typeface="ＭＳ 明朝" panose="02020609040205080304" pitchFamily="17" charset="-128"/>
            </a:endParaRPr>
          </a:p>
          <a:p>
            <a:pPr marL="254000" indent="-254000">
              <a:lnSpc>
                <a:spcPct val="120000"/>
              </a:lnSpc>
              <a:spcBef>
                <a:spcPts val="10"/>
              </a:spcBef>
              <a:buSzPct val="100000"/>
              <a:buChar char="•"/>
            </a:pPr>
            <a:r>
              <a:rPr lang="en-US" sz="1400" b="1" dirty="0">
                <a:solidFill>
                  <a:srgbClr val="4A4A4A"/>
                </a:solidFill>
                <a:latin typeface="ＭＳ 明朝" panose="02020609040205080304" pitchFamily="17" charset="-128"/>
                <a:ea typeface="ＭＳ 明朝" panose="02020609040205080304" pitchFamily="17" charset="-128"/>
                <a:cs typeface="Noto Sans SC" pitchFamily="34" charset="-120"/>
              </a:rPr>
              <a:t>補助金:</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 申請・採択件数、採択金額、遅延件数</a:t>
            </a:r>
            <a:endParaRPr lang="en-US" sz="1600" dirty="0">
              <a:latin typeface="ＭＳ 明朝" panose="02020609040205080304" pitchFamily="17" charset="-128"/>
              <a:ea typeface="ＭＳ 明朝" panose="02020609040205080304" pitchFamily="17" charset="-128"/>
            </a:endParaRPr>
          </a:p>
        </p:txBody>
      </p:sp>
      <p:pic>
        <p:nvPicPr>
          <p:cNvPr id="6" name="Image 1" descr="https://kimi-web-img.moonshot.cn/img/www.publicdomainpictures.net/357ec393da7e48d313bda14c677c82b1ab0de20e.jpg"/>
          <p:cNvPicPr>
            <a:picLocks noChangeAspect="1"/>
          </p:cNvPicPr>
          <p:nvPr/>
        </p:nvPicPr>
        <p:blipFill>
          <a:blip r:embed="rId4"/>
          <a:srcRect l="13224" r="13224"/>
          <a:stretch/>
        </p:blipFill>
        <p:spPr>
          <a:xfrm>
            <a:off x="6096000" y="254000"/>
            <a:ext cx="5842000" cy="6350000"/>
          </a:xfrm>
          <a:prstGeom prst="roundRect">
            <a:avLst>
              <a:gd name="adj" fmla="val 1739"/>
            </a:avLst>
          </a:prstGeom>
        </p:spPr>
      </p:pic>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158750" y="991195"/>
            <a:ext cx="11874500" cy="457200"/>
          </a:xfrm>
          <a:prstGeom prst="rect">
            <a:avLst/>
          </a:prstGeom>
          <a:noFill/>
          <a:ln/>
        </p:spPr>
        <p:txBody>
          <a:bodyPr wrap="square" lIns="0" tIns="0" rIns="0" bIns="0" rtlCol="0" anchor="ctr"/>
          <a:lstStyle/>
          <a:p>
            <a:pPr algn="ct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次年度計画への反映事項</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355534" y="1854560"/>
            <a:ext cx="50800" cy="4013200"/>
          </a:xfrm>
          <a:custGeom>
            <a:avLst/>
            <a:gdLst/>
            <a:ahLst/>
            <a:cxnLst/>
            <a:rect l="l" t="t" r="r" b="b"/>
            <a:pathLst>
              <a:path w="50800" h="4013200">
                <a:moveTo>
                  <a:pt x="25400" y="0"/>
                </a:moveTo>
                <a:lnTo>
                  <a:pt x="25400" y="0"/>
                </a:lnTo>
                <a:cubicBezTo>
                  <a:pt x="39419" y="0"/>
                  <a:pt x="50800" y="11381"/>
                  <a:pt x="50800" y="25400"/>
                </a:cubicBezTo>
                <a:lnTo>
                  <a:pt x="50800" y="3987800"/>
                </a:lnTo>
                <a:cubicBezTo>
                  <a:pt x="50800" y="4001819"/>
                  <a:pt x="39419" y="4013200"/>
                  <a:pt x="25400" y="4013200"/>
                </a:cubicBezTo>
                <a:lnTo>
                  <a:pt x="25400" y="4013200"/>
                </a:lnTo>
                <a:cubicBezTo>
                  <a:pt x="11381" y="4013200"/>
                  <a:pt x="0" y="4001819"/>
                  <a:pt x="0" y="3987800"/>
                </a:cubicBezTo>
                <a:lnTo>
                  <a:pt x="0" y="25400"/>
                </a:lnTo>
                <a:cubicBezTo>
                  <a:pt x="0" y="11381"/>
                  <a:pt x="11381" y="0"/>
                  <a:pt x="25400" y="0"/>
                </a:cubicBezTo>
                <a:close/>
              </a:path>
            </a:pathLst>
          </a:custGeom>
          <a:solidFill>
            <a:srgbClr val="9AB3D4">
              <a:alpha val="50196"/>
            </a:srgbClr>
          </a:solidFill>
          <a:ln/>
        </p:spPr>
      </p:sp>
      <p:sp>
        <p:nvSpPr>
          <p:cNvPr id="5" name="Shape 2"/>
          <p:cNvSpPr/>
          <p:nvPr/>
        </p:nvSpPr>
        <p:spPr>
          <a:xfrm>
            <a:off x="355534" y="2032335"/>
            <a:ext cx="203200" cy="203200"/>
          </a:xfrm>
          <a:custGeom>
            <a:avLst/>
            <a:gdLst/>
            <a:ahLst/>
            <a:cxnLst/>
            <a:rect l="l" t="t" r="r" b="b"/>
            <a:pathLst>
              <a:path w="203200" h="203200">
                <a:moveTo>
                  <a:pt x="101600" y="0"/>
                </a:moveTo>
                <a:lnTo>
                  <a:pt x="101600" y="0"/>
                </a:lnTo>
                <a:cubicBezTo>
                  <a:pt x="157675" y="0"/>
                  <a:pt x="203200" y="45525"/>
                  <a:pt x="203200" y="101600"/>
                </a:cubicBezTo>
                <a:lnTo>
                  <a:pt x="203200" y="101600"/>
                </a:lnTo>
                <a:cubicBezTo>
                  <a:pt x="203200" y="157675"/>
                  <a:pt x="157675" y="203200"/>
                  <a:pt x="101600" y="203200"/>
                </a:cubicBezTo>
                <a:lnTo>
                  <a:pt x="101600" y="203200"/>
                </a:lnTo>
                <a:cubicBezTo>
                  <a:pt x="45525" y="203200"/>
                  <a:pt x="0" y="157675"/>
                  <a:pt x="0" y="101600"/>
                </a:cubicBezTo>
                <a:lnTo>
                  <a:pt x="0" y="101600"/>
                </a:lnTo>
                <a:cubicBezTo>
                  <a:pt x="0" y="45525"/>
                  <a:pt x="45525" y="0"/>
                  <a:pt x="101600" y="0"/>
                </a:cubicBezTo>
                <a:close/>
              </a:path>
            </a:pathLst>
          </a:custGeom>
          <a:solidFill>
            <a:srgbClr val="3C5A85"/>
          </a:solidFill>
          <a:ln/>
        </p:spPr>
      </p:sp>
      <p:sp>
        <p:nvSpPr>
          <p:cNvPr id="6" name="Text 3"/>
          <p:cNvSpPr/>
          <p:nvPr/>
        </p:nvSpPr>
        <p:spPr>
          <a:xfrm>
            <a:off x="660301" y="1854560"/>
            <a:ext cx="113792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派遣事業</a:t>
            </a:r>
            <a:endParaRPr lang="en-US" sz="1600" dirty="0">
              <a:latin typeface="ＭＳ 明朝" panose="02020609040205080304" pitchFamily="17" charset="-128"/>
              <a:ea typeface="ＭＳ 明朝" panose="02020609040205080304" pitchFamily="17" charset="-128"/>
            </a:endParaRPr>
          </a:p>
        </p:txBody>
      </p:sp>
      <p:sp>
        <p:nvSpPr>
          <p:cNvPr id="7" name="Text 4"/>
          <p:cNvSpPr/>
          <p:nvPr/>
        </p:nvSpPr>
        <p:spPr>
          <a:xfrm>
            <a:off x="660301" y="2159335"/>
            <a:ext cx="11366500" cy="2540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更なる顧客深耕とエリア拡大</a:t>
            </a:r>
            <a:endParaRPr lang="en-US" sz="1600" dirty="0">
              <a:latin typeface="ＭＳ 明朝" panose="02020609040205080304" pitchFamily="17" charset="-128"/>
              <a:ea typeface="ＭＳ 明朝" panose="02020609040205080304" pitchFamily="17" charset="-128"/>
            </a:endParaRPr>
          </a:p>
        </p:txBody>
      </p:sp>
      <p:sp>
        <p:nvSpPr>
          <p:cNvPr id="8" name="Shape 5"/>
          <p:cNvSpPr/>
          <p:nvPr/>
        </p:nvSpPr>
        <p:spPr>
          <a:xfrm>
            <a:off x="355534" y="2895699"/>
            <a:ext cx="203200" cy="203200"/>
          </a:xfrm>
          <a:custGeom>
            <a:avLst/>
            <a:gdLst/>
            <a:ahLst/>
            <a:cxnLst/>
            <a:rect l="l" t="t" r="r" b="b"/>
            <a:pathLst>
              <a:path w="203200" h="203200">
                <a:moveTo>
                  <a:pt x="101600" y="0"/>
                </a:moveTo>
                <a:lnTo>
                  <a:pt x="101600" y="0"/>
                </a:lnTo>
                <a:cubicBezTo>
                  <a:pt x="157675" y="0"/>
                  <a:pt x="203200" y="45525"/>
                  <a:pt x="203200" y="101600"/>
                </a:cubicBezTo>
                <a:lnTo>
                  <a:pt x="203200" y="101600"/>
                </a:lnTo>
                <a:cubicBezTo>
                  <a:pt x="203200" y="157675"/>
                  <a:pt x="157675" y="203200"/>
                  <a:pt x="101600" y="203200"/>
                </a:cubicBezTo>
                <a:lnTo>
                  <a:pt x="101600" y="203200"/>
                </a:lnTo>
                <a:cubicBezTo>
                  <a:pt x="45525" y="203200"/>
                  <a:pt x="0" y="157675"/>
                  <a:pt x="0" y="101600"/>
                </a:cubicBezTo>
                <a:lnTo>
                  <a:pt x="0" y="101600"/>
                </a:lnTo>
                <a:cubicBezTo>
                  <a:pt x="0" y="45525"/>
                  <a:pt x="45525" y="0"/>
                  <a:pt x="101600" y="0"/>
                </a:cubicBezTo>
                <a:close/>
              </a:path>
            </a:pathLst>
          </a:custGeom>
          <a:solidFill>
            <a:srgbClr val="3C5A85"/>
          </a:solidFill>
          <a:ln/>
        </p:spPr>
      </p:sp>
      <p:sp>
        <p:nvSpPr>
          <p:cNvPr id="9" name="Text 6"/>
          <p:cNvSpPr/>
          <p:nvPr/>
        </p:nvSpPr>
        <p:spPr>
          <a:xfrm>
            <a:off x="660301" y="2717936"/>
            <a:ext cx="113792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社内開発</a:t>
            </a:r>
            <a:endParaRPr lang="en-US" sz="1600" dirty="0">
              <a:latin typeface="ＭＳ 明朝" panose="02020609040205080304" pitchFamily="17" charset="-128"/>
              <a:ea typeface="ＭＳ 明朝" panose="02020609040205080304" pitchFamily="17" charset="-128"/>
            </a:endParaRPr>
          </a:p>
        </p:txBody>
      </p:sp>
      <p:sp>
        <p:nvSpPr>
          <p:cNvPr id="10" name="Text 7"/>
          <p:cNvSpPr/>
          <p:nvPr/>
        </p:nvSpPr>
        <p:spPr>
          <a:xfrm>
            <a:off x="660301" y="3022699"/>
            <a:ext cx="11366500" cy="2540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受注率向上と大型案件獲得</a:t>
            </a:r>
            <a:endParaRPr lang="en-US" sz="1600" dirty="0">
              <a:latin typeface="ＭＳ 明朝" panose="02020609040205080304" pitchFamily="17" charset="-128"/>
              <a:ea typeface="ＭＳ 明朝" panose="02020609040205080304" pitchFamily="17" charset="-128"/>
            </a:endParaRPr>
          </a:p>
        </p:txBody>
      </p:sp>
      <p:sp>
        <p:nvSpPr>
          <p:cNvPr id="11" name="Shape 8"/>
          <p:cNvSpPr/>
          <p:nvPr/>
        </p:nvSpPr>
        <p:spPr>
          <a:xfrm>
            <a:off x="355534" y="3759064"/>
            <a:ext cx="203200" cy="203200"/>
          </a:xfrm>
          <a:custGeom>
            <a:avLst/>
            <a:gdLst/>
            <a:ahLst/>
            <a:cxnLst/>
            <a:rect l="l" t="t" r="r" b="b"/>
            <a:pathLst>
              <a:path w="203200" h="203200">
                <a:moveTo>
                  <a:pt x="101600" y="0"/>
                </a:moveTo>
                <a:lnTo>
                  <a:pt x="101600" y="0"/>
                </a:lnTo>
                <a:cubicBezTo>
                  <a:pt x="157675" y="0"/>
                  <a:pt x="203200" y="45525"/>
                  <a:pt x="203200" y="101600"/>
                </a:cubicBezTo>
                <a:lnTo>
                  <a:pt x="203200" y="101600"/>
                </a:lnTo>
                <a:cubicBezTo>
                  <a:pt x="203200" y="157675"/>
                  <a:pt x="157675" y="203200"/>
                  <a:pt x="101600" y="203200"/>
                </a:cubicBezTo>
                <a:lnTo>
                  <a:pt x="101600" y="203200"/>
                </a:lnTo>
                <a:cubicBezTo>
                  <a:pt x="45525" y="203200"/>
                  <a:pt x="0" y="157675"/>
                  <a:pt x="0" y="101600"/>
                </a:cubicBezTo>
                <a:lnTo>
                  <a:pt x="0" y="101600"/>
                </a:lnTo>
                <a:cubicBezTo>
                  <a:pt x="0" y="45525"/>
                  <a:pt x="45525" y="0"/>
                  <a:pt x="101600" y="0"/>
                </a:cubicBezTo>
                <a:close/>
              </a:path>
            </a:pathLst>
          </a:custGeom>
          <a:solidFill>
            <a:srgbClr val="3C5A85"/>
          </a:solidFill>
          <a:ln/>
        </p:spPr>
      </p:sp>
      <p:sp>
        <p:nvSpPr>
          <p:cNvPr id="12" name="Text 9"/>
          <p:cNvSpPr/>
          <p:nvPr/>
        </p:nvSpPr>
        <p:spPr>
          <a:xfrm>
            <a:off x="660301" y="3581301"/>
            <a:ext cx="113792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自社プロダクト</a:t>
            </a:r>
            <a:endParaRPr lang="en-US" sz="1600" dirty="0">
              <a:latin typeface="ＭＳ 明朝" panose="02020609040205080304" pitchFamily="17" charset="-128"/>
              <a:ea typeface="ＭＳ 明朝" panose="02020609040205080304" pitchFamily="17" charset="-128"/>
            </a:endParaRPr>
          </a:p>
        </p:txBody>
      </p:sp>
      <p:sp>
        <p:nvSpPr>
          <p:cNvPr id="13" name="Text 10"/>
          <p:cNvSpPr/>
          <p:nvPr/>
        </p:nvSpPr>
        <p:spPr>
          <a:xfrm>
            <a:off x="660301" y="3886064"/>
            <a:ext cx="11366500" cy="2540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バージョン2.0機能拡充と市場拡大</a:t>
            </a:r>
            <a:endParaRPr lang="en-US" sz="1600" dirty="0">
              <a:latin typeface="ＭＳ 明朝" panose="02020609040205080304" pitchFamily="17" charset="-128"/>
              <a:ea typeface="ＭＳ 明朝" panose="02020609040205080304" pitchFamily="17" charset="-128"/>
            </a:endParaRPr>
          </a:p>
        </p:txBody>
      </p:sp>
      <p:sp>
        <p:nvSpPr>
          <p:cNvPr id="14" name="Shape 11"/>
          <p:cNvSpPr/>
          <p:nvPr/>
        </p:nvSpPr>
        <p:spPr>
          <a:xfrm>
            <a:off x="355534" y="4622440"/>
            <a:ext cx="203200" cy="203200"/>
          </a:xfrm>
          <a:custGeom>
            <a:avLst/>
            <a:gdLst/>
            <a:ahLst/>
            <a:cxnLst/>
            <a:rect l="l" t="t" r="r" b="b"/>
            <a:pathLst>
              <a:path w="203200" h="203200">
                <a:moveTo>
                  <a:pt x="101600" y="0"/>
                </a:moveTo>
                <a:lnTo>
                  <a:pt x="101600" y="0"/>
                </a:lnTo>
                <a:cubicBezTo>
                  <a:pt x="157675" y="0"/>
                  <a:pt x="203200" y="45525"/>
                  <a:pt x="203200" y="101600"/>
                </a:cubicBezTo>
                <a:lnTo>
                  <a:pt x="203200" y="101600"/>
                </a:lnTo>
                <a:cubicBezTo>
                  <a:pt x="203200" y="157675"/>
                  <a:pt x="157675" y="203200"/>
                  <a:pt x="101600" y="203200"/>
                </a:cubicBezTo>
                <a:lnTo>
                  <a:pt x="101600" y="203200"/>
                </a:lnTo>
                <a:cubicBezTo>
                  <a:pt x="45525" y="203200"/>
                  <a:pt x="0" y="157675"/>
                  <a:pt x="0" y="101600"/>
                </a:cubicBezTo>
                <a:lnTo>
                  <a:pt x="0" y="101600"/>
                </a:lnTo>
                <a:cubicBezTo>
                  <a:pt x="0" y="45525"/>
                  <a:pt x="45525" y="0"/>
                  <a:pt x="101600" y="0"/>
                </a:cubicBezTo>
                <a:close/>
              </a:path>
            </a:pathLst>
          </a:custGeom>
          <a:solidFill>
            <a:srgbClr val="3C5A85"/>
          </a:solidFill>
          <a:ln/>
        </p:spPr>
      </p:sp>
      <p:sp>
        <p:nvSpPr>
          <p:cNvPr id="15" name="Text 12"/>
          <p:cNvSpPr/>
          <p:nvPr/>
        </p:nvSpPr>
        <p:spPr>
          <a:xfrm>
            <a:off x="660301" y="4444665"/>
            <a:ext cx="113792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PAD事業</a:t>
            </a:r>
            <a:endParaRPr lang="en-US" sz="1600" dirty="0">
              <a:latin typeface="ＭＳ 明朝" panose="02020609040205080304" pitchFamily="17" charset="-128"/>
              <a:ea typeface="ＭＳ 明朝" panose="02020609040205080304" pitchFamily="17" charset="-128"/>
            </a:endParaRPr>
          </a:p>
        </p:txBody>
      </p:sp>
      <p:sp>
        <p:nvSpPr>
          <p:cNvPr id="16" name="Text 13"/>
          <p:cNvSpPr/>
          <p:nvPr/>
        </p:nvSpPr>
        <p:spPr>
          <a:xfrm>
            <a:off x="660301" y="4749440"/>
            <a:ext cx="11366500" cy="2540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RPAパッケージ化と他ツール連携</a:t>
            </a:r>
            <a:endParaRPr lang="en-US" sz="1600" dirty="0">
              <a:latin typeface="ＭＳ 明朝" panose="02020609040205080304" pitchFamily="17" charset="-128"/>
              <a:ea typeface="ＭＳ 明朝" panose="02020609040205080304" pitchFamily="17" charset="-128"/>
            </a:endParaRPr>
          </a:p>
        </p:txBody>
      </p:sp>
      <p:sp>
        <p:nvSpPr>
          <p:cNvPr id="17" name="Shape 14"/>
          <p:cNvSpPr/>
          <p:nvPr/>
        </p:nvSpPr>
        <p:spPr>
          <a:xfrm>
            <a:off x="355534" y="5485805"/>
            <a:ext cx="203200" cy="203200"/>
          </a:xfrm>
          <a:custGeom>
            <a:avLst/>
            <a:gdLst/>
            <a:ahLst/>
            <a:cxnLst/>
            <a:rect l="l" t="t" r="r" b="b"/>
            <a:pathLst>
              <a:path w="203200" h="203200">
                <a:moveTo>
                  <a:pt x="101600" y="0"/>
                </a:moveTo>
                <a:lnTo>
                  <a:pt x="101600" y="0"/>
                </a:lnTo>
                <a:cubicBezTo>
                  <a:pt x="157675" y="0"/>
                  <a:pt x="203200" y="45525"/>
                  <a:pt x="203200" y="101600"/>
                </a:cubicBezTo>
                <a:lnTo>
                  <a:pt x="203200" y="101600"/>
                </a:lnTo>
                <a:cubicBezTo>
                  <a:pt x="203200" y="157675"/>
                  <a:pt x="157675" y="203200"/>
                  <a:pt x="101600" y="203200"/>
                </a:cubicBezTo>
                <a:lnTo>
                  <a:pt x="101600" y="203200"/>
                </a:lnTo>
                <a:cubicBezTo>
                  <a:pt x="45525" y="203200"/>
                  <a:pt x="0" y="157675"/>
                  <a:pt x="0" y="101600"/>
                </a:cubicBezTo>
                <a:lnTo>
                  <a:pt x="0" y="101600"/>
                </a:lnTo>
                <a:cubicBezTo>
                  <a:pt x="0" y="45525"/>
                  <a:pt x="45525" y="0"/>
                  <a:pt x="101600" y="0"/>
                </a:cubicBezTo>
                <a:close/>
              </a:path>
            </a:pathLst>
          </a:custGeom>
          <a:solidFill>
            <a:srgbClr val="3C5A85"/>
          </a:solidFill>
          <a:ln/>
        </p:spPr>
      </p:sp>
      <p:sp>
        <p:nvSpPr>
          <p:cNvPr id="18" name="Text 15"/>
          <p:cNvSpPr/>
          <p:nvPr/>
        </p:nvSpPr>
        <p:spPr>
          <a:xfrm>
            <a:off x="660301" y="5308042"/>
            <a:ext cx="113792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補助金</a:t>
            </a:r>
            <a:endParaRPr lang="en-US" sz="1600" dirty="0">
              <a:latin typeface="ＭＳ 明朝" panose="02020609040205080304" pitchFamily="17" charset="-128"/>
              <a:ea typeface="ＭＳ 明朝" panose="02020609040205080304" pitchFamily="17" charset="-128"/>
            </a:endParaRPr>
          </a:p>
        </p:txBody>
      </p:sp>
      <p:sp>
        <p:nvSpPr>
          <p:cNvPr id="19" name="Text 16"/>
          <p:cNvSpPr/>
          <p:nvPr/>
        </p:nvSpPr>
        <p:spPr>
          <a:xfrm>
            <a:off x="660301" y="5612805"/>
            <a:ext cx="11366500" cy="2540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新規分野開拓と継続獲得</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name="Slide 28">
    <p:bg>
      <p:bgPr>
        <a:gradFill flip="none" rotWithShape="0">
          <a:gsLst>
            <a:gs pos="0">
              <a:srgbClr val="94B9FF"/>
            </a:gs>
            <a:gs pos="9000">
              <a:srgbClr val="94B9FF"/>
            </a:gs>
            <a:gs pos="34000">
              <a:srgbClr val="94B9FF">
                <a:alpha val="46000"/>
              </a:srgbClr>
            </a:gs>
            <a:gs pos="62000">
              <a:srgbClr val="94B9FF">
                <a:alpha val="0"/>
              </a:srgbClr>
            </a:gs>
            <a:gs pos="72000">
              <a:srgbClr val="94B9FF">
                <a:alpha val="0"/>
              </a:srgbClr>
            </a:gs>
            <a:gs pos="89000">
              <a:srgbClr val="94B9FF">
                <a:alpha val="46000"/>
              </a:srgbClr>
            </a:gs>
            <a:gs pos="100000">
              <a:srgbClr val="94B9FF">
                <a:alpha val="46000"/>
              </a:srgbClr>
            </a:gs>
          </a:gsLst>
          <a:lin ang="2700000" scaled="1"/>
        </a:gradFill>
        <a:effectLst/>
      </p:bgPr>
    </p:bg>
    <p:spTree>
      <p:nvGrpSpPr>
        <p:cNvPr id="1" name=""/>
        <p:cNvGrpSpPr/>
        <p:nvPr/>
      </p:nvGrpSpPr>
      <p:grpSpPr>
        <a:xfrm>
          <a:off x="0" y="0"/>
          <a:ext cx="0" cy="0"/>
          <a:chOff x="0" y="0"/>
          <a:chExt cx="0" cy="0"/>
        </a:xfrm>
      </p:grpSpPr>
      <p:sp>
        <p:nvSpPr>
          <p:cNvPr id="2" name="Shape 0"/>
          <p:cNvSpPr/>
          <p:nvPr/>
        </p:nvSpPr>
        <p:spPr>
          <a:xfrm>
            <a:off x="827405"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3" name="Shape 1"/>
          <p:cNvSpPr/>
          <p:nvPr/>
        </p:nvSpPr>
        <p:spPr>
          <a:xfrm>
            <a:off x="962949"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4" name="Shape 2"/>
          <p:cNvSpPr/>
          <p:nvPr/>
        </p:nvSpPr>
        <p:spPr>
          <a:xfrm>
            <a:off x="1098492"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5" name="Shape 3"/>
          <p:cNvSpPr/>
          <p:nvPr/>
        </p:nvSpPr>
        <p:spPr>
          <a:xfrm>
            <a:off x="1234036"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6" name="Shape 4"/>
          <p:cNvSpPr/>
          <p:nvPr/>
        </p:nvSpPr>
        <p:spPr>
          <a:xfrm>
            <a:off x="1369580"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7" name="Shape 5"/>
          <p:cNvSpPr/>
          <p:nvPr/>
        </p:nvSpPr>
        <p:spPr>
          <a:xfrm>
            <a:off x="1505123"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8" name="Shape 6"/>
          <p:cNvSpPr/>
          <p:nvPr/>
        </p:nvSpPr>
        <p:spPr>
          <a:xfrm>
            <a:off x="1640667"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9" name="Shape 7"/>
          <p:cNvSpPr/>
          <p:nvPr/>
        </p:nvSpPr>
        <p:spPr>
          <a:xfrm>
            <a:off x="1776211"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10" name="Shape 8"/>
          <p:cNvSpPr/>
          <p:nvPr/>
        </p:nvSpPr>
        <p:spPr>
          <a:xfrm>
            <a:off x="1911754"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11" name="Shape 9"/>
          <p:cNvSpPr/>
          <p:nvPr/>
        </p:nvSpPr>
        <p:spPr>
          <a:xfrm>
            <a:off x="2047298"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12" name="Shape 10"/>
          <p:cNvSpPr/>
          <p:nvPr/>
        </p:nvSpPr>
        <p:spPr>
          <a:xfrm>
            <a:off x="2182841"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13" name="Shape 11"/>
          <p:cNvSpPr/>
          <p:nvPr/>
        </p:nvSpPr>
        <p:spPr>
          <a:xfrm>
            <a:off x="2318385"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14" name="Shape 12"/>
          <p:cNvSpPr/>
          <p:nvPr/>
        </p:nvSpPr>
        <p:spPr>
          <a:xfrm>
            <a:off x="692650"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15" name="Shape 13"/>
          <p:cNvSpPr/>
          <p:nvPr/>
        </p:nvSpPr>
        <p:spPr>
          <a:xfrm>
            <a:off x="828193"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16" name="Shape 14"/>
          <p:cNvSpPr/>
          <p:nvPr/>
        </p:nvSpPr>
        <p:spPr>
          <a:xfrm>
            <a:off x="557106" y="2098040"/>
            <a:ext cx="0" cy="1844892"/>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17" name="Shape 15"/>
          <p:cNvSpPr/>
          <p:nvPr/>
        </p:nvSpPr>
        <p:spPr>
          <a:xfrm>
            <a:off x="692650" y="2098040"/>
            <a:ext cx="0" cy="1737995"/>
          </a:xfrm>
          <a:prstGeom prst="line">
            <a:avLst/>
          </a:prstGeom>
          <a:noFill/>
          <a:ln w="53975">
            <a:gradFill flip="none" rotWithShape="1">
              <a:gsLst>
                <a:gs pos="0">
                  <a:srgbClr val="3766C1">
                    <a:alpha val="36000"/>
                  </a:srgbClr>
                </a:gs>
                <a:gs pos="23000">
                  <a:srgbClr val="3766C1">
                    <a:alpha val="36000"/>
                  </a:srgbClr>
                </a:gs>
                <a:gs pos="50000">
                  <a:srgbClr val="4874CB">
                    <a:alpha val="94000"/>
                  </a:srgbClr>
                </a:gs>
                <a:gs pos="100000">
                  <a:srgbClr val="698ED4">
                    <a:alpha val="77000"/>
                  </a:srgbClr>
                </a:gs>
              </a:gsLst>
              <a:lin ang="8040000" scaled="1"/>
            </a:gradFill>
            <a:prstDash val="sysDot"/>
            <a:headEnd type="none"/>
            <a:tailEnd type="none"/>
          </a:ln>
        </p:spPr>
      </p:sp>
      <p:sp>
        <p:nvSpPr>
          <p:cNvPr id="18" name="Shape 16"/>
          <p:cNvSpPr/>
          <p:nvPr/>
        </p:nvSpPr>
        <p:spPr>
          <a:xfrm rot="13080000">
            <a:off x="10614025" y="-642620"/>
            <a:ext cx="2079625" cy="2079625"/>
          </a:xfrm>
          <a:prstGeom prst="ellipse">
            <a:avLst/>
          </a:prstGeom>
          <a:gradFill flip="none" rotWithShape="1">
            <a:gsLst>
              <a:gs pos="0">
                <a:srgbClr val="D1DCF2">
                  <a:alpha val="14000"/>
                </a:srgbClr>
              </a:gs>
              <a:gs pos="25000">
                <a:srgbClr val="B3CBF9">
                  <a:alpha val="46000"/>
                </a:srgbClr>
              </a:gs>
              <a:gs pos="66000">
                <a:srgbClr val="94B9FF">
                  <a:alpha val="77000"/>
                </a:srgbClr>
              </a:gs>
              <a:gs pos="100000">
                <a:srgbClr val="94B9FF">
                  <a:alpha val="94000"/>
                </a:srgbClr>
              </a:gs>
            </a:gsLst>
            <a:lin ang="5400000" scaled="1"/>
          </a:gradFill>
          <a:ln/>
        </p:spPr>
      </p:sp>
      <p:sp>
        <p:nvSpPr>
          <p:cNvPr id="19" name="Text 17"/>
          <p:cNvSpPr/>
          <p:nvPr/>
        </p:nvSpPr>
        <p:spPr>
          <a:xfrm rot="13080000">
            <a:off x="10614025" y="-642620"/>
            <a:ext cx="2079625" cy="207962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20" name="Text 18"/>
          <p:cNvSpPr/>
          <p:nvPr/>
        </p:nvSpPr>
        <p:spPr>
          <a:xfrm>
            <a:off x="518828" y="2018030"/>
            <a:ext cx="11385013" cy="1913890"/>
          </a:xfrm>
          <a:prstGeom prst="rect">
            <a:avLst/>
          </a:prstGeom>
          <a:noFill/>
          <a:ln/>
        </p:spPr>
        <p:txBody>
          <a:bodyPr wrap="square" lIns="91440" tIns="45720" rIns="91440" bIns="45720" rtlCol="0" anchor="ctr"/>
          <a:lstStyle/>
          <a:p>
            <a:pPr algn="r">
              <a:lnSpc>
                <a:spcPct val="100000"/>
              </a:lnSpc>
            </a:pPr>
            <a:r>
              <a:rPr lang="en-US" sz="6000" b="1" dirty="0" err="1">
                <a:solidFill>
                  <a:srgbClr val="4874CB"/>
                </a:solidFill>
                <a:latin typeface="ＭＳ 明朝" panose="02020609040205080304" pitchFamily="17" charset="-128"/>
                <a:ea typeface="ＭＳ 明朝" panose="02020609040205080304" pitchFamily="17" charset="-128"/>
                <a:cs typeface="MiSans" pitchFamily="34" charset="-120"/>
              </a:rPr>
              <a:t>ありがとうございました</a:t>
            </a:r>
            <a:endParaRPr lang="en-US" sz="1600" dirty="0">
              <a:latin typeface="ＭＳ 明朝" panose="02020609040205080304" pitchFamily="17" charset="-128"/>
              <a:ea typeface="ＭＳ 明朝" panose="02020609040205080304" pitchFamily="17" charset="-128"/>
            </a:endParaRPr>
          </a:p>
          <a:p>
            <a:pPr algn="r">
              <a:lnSpc>
                <a:spcPct val="100000"/>
              </a:lnSpc>
            </a:pPr>
            <a:r>
              <a:rPr lang="en-US" sz="6000" b="1" dirty="0">
                <a:solidFill>
                  <a:srgbClr val="000000"/>
                </a:solidFill>
                <a:latin typeface="ＭＳ 明朝" panose="02020609040205080304" pitchFamily="17" charset="-128"/>
                <a:ea typeface="ＭＳ 明朝" panose="02020609040205080304" pitchFamily="17" charset="-128"/>
                <a:cs typeface="Arial Black" pitchFamily="34" charset="-120"/>
              </a:rPr>
              <a:t>ＴＨＡＮＫＳ</a:t>
            </a:r>
            <a:endParaRPr lang="en-US" sz="1600" dirty="0">
              <a:latin typeface="ＭＳ 明朝" panose="02020609040205080304" pitchFamily="17" charset="-128"/>
              <a:ea typeface="ＭＳ 明朝" panose="02020609040205080304" pitchFamily="17" charset="-128"/>
            </a:endParaRPr>
          </a:p>
        </p:txBody>
      </p:sp>
      <p:sp>
        <p:nvSpPr>
          <p:cNvPr id="21" name="Text 19"/>
          <p:cNvSpPr/>
          <p:nvPr/>
        </p:nvSpPr>
        <p:spPr>
          <a:xfrm>
            <a:off x="878840" y="1196975"/>
            <a:ext cx="10705465" cy="659765"/>
          </a:xfrm>
          <a:prstGeom prst="rect">
            <a:avLst/>
          </a:prstGeom>
          <a:noFill/>
          <a:ln/>
        </p:spPr>
        <p:txBody>
          <a:bodyPr wrap="square" lIns="91440" tIns="45720" rIns="91440" bIns="45720" rtlCol="0" anchor="t"/>
          <a:lstStyle/>
          <a:p>
            <a:pPr algn="r">
              <a:lnSpc>
                <a:spcPct val="100000"/>
              </a:lnSpc>
            </a:pPr>
            <a:r>
              <a:rPr lang="en-US" sz="3000" b="1" dirty="0">
                <a:solidFill>
                  <a:srgbClr val="000000"/>
                </a:solidFill>
                <a:latin typeface="ＭＳ 明朝" panose="02020609040205080304" pitchFamily="17" charset="-128"/>
                <a:ea typeface="ＭＳ 明朝" panose="02020609040205080304" pitchFamily="17" charset="-128"/>
                <a:cs typeface="MiSans" pitchFamily="34" charset="-120"/>
              </a:rPr>
              <a:t>2025/12/01</a:t>
            </a:r>
            <a:endParaRPr lang="en-US" sz="1600" dirty="0">
              <a:latin typeface="ＭＳ 明朝" panose="02020609040205080304" pitchFamily="17" charset="-128"/>
              <a:ea typeface="ＭＳ 明朝" panose="02020609040205080304" pitchFamily="17" charset="-128"/>
            </a:endParaRPr>
          </a:p>
        </p:txBody>
      </p:sp>
      <p:sp>
        <p:nvSpPr>
          <p:cNvPr id="22" name="Shape 20"/>
          <p:cNvSpPr/>
          <p:nvPr/>
        </p:nvSpPr>
        <p:spPr>
          <a:xfrm flipH="1">
            <a:off x="4814570" y="3940175"/>
            <a:ext cx="6555740" cy="0"/>
          </a:xfrm>
          <a:prstGeom prst="line">
            <a:avLst/>
          </a:prstGeom>
          <a:noFill/>
          <a:ln w="38100">
            <a:solidFill>
              <a:srgbClr val="4874CB"/>
            </a:solidFill>
            <a:prstDash val="solid"/>
            <a:headEnd type="none"/>
            <a:tailEnd type="none"/>
          </a:ln>
        </p:spPr>
      </p:sp>
      <p:pic>
        <p:nvPicPr>
          <p:cNvPr id="23" name="Image 0" descr="https://kimi-img.moonshot.cn/pub/slides/slides_tmpl/image/25-09-04-14:54:55-d2sjffu1bb2p4onbpvjg.png"/>
          <p:cNvPicPr>
            <a:picLocks noChangeAspect="1"/>
          </p:cNvPicPr>
          <p:nvPr/>
        </p:nvPicPr>
        <p:blipFill>
          <a:blip r:embed="rId3"/>
          <a:stretch>
            <a:fillRect/>
          </a:stretch>
        </p:blipFill>
        <p:spPr>
          <a:xfrm>
            <a:off x="4810760" y="4203065"/>
            <a:ext cx="303530" cy="142875"/>
          </a:xfrm>
          <a:prstGeom prst="rect">
            <a:avLst/>
          </a:prstGeom>
        </p:spPr>
      </p:pic>
      <p:pic>
        <p:nvPicPr>
          <p:cNvPr id="24" name="Image 1" descr="https://kimi-img.moonshot.cn/pub/slides/slides_tmpl/image/25-09-04-14:54:55-d2sjffu1bb2p4onbpvkg.png"/>
          <p:cNvPicPr>
            <a:picLocks noChangeAspect="1"/>
          </p:cNvPicPr>
          <p:nvPr/>
        </p:nvPicPr>
        <p:blipFill>
          <a:blip r:embed="rId4"/>
          <a:stretch>
            <a:fillRect/>
          </a:stretch>
        </p:blipFill>
        <p:spPr>
          <a:xfrm>
            <a:off x="173990" y="2628265"/>
            <a:ext cx="4368800" cy="3149600"/>
          </a:xfrm>
          <a:prstGeom prst="rect">
            <a:avLst/>
          </a:prstGeom>
        </p:spPr>
      </p:pic>
      <p:pic>
        <p:nvPicPr>
          <p:cNvPr id="25" name="Image 2" descr="https://kimi-img.moonshot.cn/pub/slides/slides_tmpl/image/25-09-04-14:54:55-d2sjffu1bb2p4onbpvlg.png"/>
          <p:cNvPicPr>
            <a:picLocks noChangeAspect="1"/>
          </p:cNvPicPr>
          <p:nvPr/>
        </p:nvPicPr>
        <p:blipFill>
          <a:blip r:embed="rId5"/>
          <a:stretch>
            <a:fillRect/>
          </a:stretch>
        </p:blipFill>
        <p:spPr>
          <a:xfrm>
            <a:off x="226695" y="3435985"/>
            <a:ext cx="4284345" cy="1707515"/>
          </a:xfrm>
          <a:prstGeom prst="rect">
            <a:avLst/>
          </a:prstGeom>
        </p:spPr>
      </p:pic>
      <p:sp>
        <p:nvSpPr>
          <p:cNvPr id="26" name="Shape 21"/>
          <p:cNvSpPr/>
          <p:nvPr/>
        </p:nvSpPr>
        <p:spPr>
          <a:xfrm>
            <a:off x="9122410" y="4598035"/>
            <a:ext cx="2331720" cy="429260"/>
          </a:xfrm>
          <a:prstGeom prst="roundRect">
            <a:avLst>
              <a:gd name="adj" fmla="val 44740"/>
            </a:avLst>
          </a:prstGeom>
          <a:solidFill>
            <a:srgbClr val="4874CB"/>
          </a:solidFill>
          <a:ln/>
        </p:spPr>
      </p:sp>
      <p:sp>
        <p:nvSpPr>
          <p:cNvPr id="27" name="Text 22"/>
          <p:cNvSpPr/>
          <p:nvPr/>
        </p:nvSpPr>
        <p:spPr>
          <a:xfrm>
            <a:off x="9122410" y="4598035"/>
            <a:ext cx="2331720" cy="42926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28" name="Text 23"/>
          <p:cNvSpPr/>
          <p:nvPr/>
        </p:nvSpPr>
        <p:spPr>
          <a:xfrm>
            <a:off x="9135110" y="4596130"/>
            <a:ext cx="2306955" cy="430887"/>
          </a:xfrm>
          <a:prstGeom prst="rect">
            <a:avLst/>
          </a:prstGeom>
          <a:noFill/>
          <a:ln/>
        </p:spPr>
        <p:txBody>
          <a:bodyPr wrap="square" lIns="91440" tIns="45720" rIns="91440" bIns="45720" rtlCol="0" anchor="t">
            <a:spAutoFit/>
          </a:bodyPr>
          <a:lstStyle/>
          <a:p>
            <a:pPr algn="ctr">
              <a:lnSpc>
                <a:spcPct val="100000"/>
              </a:lnSpc>
            </a:pPr>
            <a:r>
              <a:rPr lang="en-US" sz="2200" b="1" dirty="0">
                <a:solidFill>
                  <a:srgbClr val="FFFFFF"/>
                </a:solidFill>
                <a:latin typeface="ＭＳ 明朝" panose="02020609040205080304" pitchFamily="17" charset="-128"/>
                <a:ea typeface="ＭＳ 明朝" panose="02020609040205080304" pitchFamily="17" charset="-128"/>
                <a:cs typeface="MiSans" pitchFamily="34" charset="-120"/>
              </a:rPr>
              <a:t>戦略企画部</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name="Slide 3">
    <p:bg>
      <p:bgPr>
        <a:gradFill flip="none" rotWithShape="0">
          <a:gsLst>
            <a:gs pos="0">
              <a:srgbClr val="94B9FF">
                <a:alpha val="0"/>
              </a:srgbClr>
            </a:gs>
            <a:gs pos="9000">
              <a:srgbClr val="94B9FF">
                <a:alpha val="0"/>
              </a:srgbClr>
            </a:gs>
            <a:gs pos="40000">
              <a:srgbClr val="94B9FF">
                <a:alpha val="11000"/>
              </a:srgbClr>
            </a:gs>
            <a:gs pos="63000">
              <a:srgbClr val="94B9FF">
                <a:alpha val="9000"/>
              </a:srgbClr>
            </a:gs>
            <a:gs pos="84000">
              <a:srgbClr val="94B9FF">
                <a:alpha val="46000"/>
              </a:srgbClr>
            </a:gs>
            <a:gs pos="100000">
              <a:srgbClr val="94B9FF">
                <a:alpha val="46000"/>
              </a:srgbClr>
            </a:gs>
          </a:gsLst>
          <a:lin ang="600000" scaled="1"/>
        </a:gradFill>
        <a:effectLst/>
      </p:bgPr>
    </p:bg>
    <p:spTree>
      <p:nvGrpSpPr>
        <p:cNvPr id="1" name=""/>
        <p:cNvGrpSpPr/>
        <p:nvPr/>
      </p:nvGrpSpPr>
      <p:grpSpPr>
        <a:xfrm>
          <a:off x="0" y="0"/>
          <a:ext cx="0" cy="0"/>
          <a:chOff x="0" y="0"/>
          <a:chExt cx="0" cy="0"/>
        </a:xfrm>
      </p:grpSpPr>
      <p:pic>
        <p:nvPicPr>
          <p:cNvPr id="2" name="Image 0" descr="https://kimi-img.moonshot.cn/pub/slides/slides_tmpl/image/25-09-04-14:54:56-d2sjfg61bb2p4onbpvpg.png"/>
          <p:cNvPicPr>
            <a:picLocks noChangeAspect="1"/>
          </p:cNvPicPr>
          <p:nvPr/>
        </p:nvPicPr>
        <p:blipFill>
          <a:blip r:embed="rId3"/>
          <a:srcRect l="20060" t="9520" b="9520"/>
          <a:stretch/>
        </p:blipFill>
        <p:spPr>
          <a:xfrm>
            <a:off x="3559810" y="0"/>
            <a:ext cx="6771640" cy="6858000"/>
          </a:xfrm>
          <a:prstGeom prst="rect">
            <a:avLst/>
          </a:prstGeom>
        </p:spPr>
      </p:pic>
      <p:pic>
        <p:nvPicPr>
          <p:cNvPr id="3" name="Image 1" descr="https://kimi-img.moonshot.cn/pub/slides/slides_tmpl/image/25-09-04-14:54:56-d2sjfg61bb2p4onbpvng.png"/>
          <p:cNvPicPr>
            <a:picLocks noChangeAspect="1"/>
          </p:cNvPicPr>
          <p:nvPr/>
        </p:nvPicPr>
        <p:blipFill>
          <a:blip r:embed="rId4"/>
          <a:stretch>
            <a:fillRect/>
          </a:stretch>
        </p:blipFill>
        <p:spPr>
          <a:xfrm>
            <a:off x="1023620" y="2388552"/>
            <a:ext cx="1600200" cy="1651000"/>
          </a:xfrm>
          <a:prstGeom prst="rect">
            <a:avLst/>
          </a:prstGeom>
        </p:spPr>
      </p:pic>
      <p:sp>
        <p:nvSpPr>
          <p:cNvPr id="4" name="Shape 0"/>
          <p:cNvSpPr/>
          <p:nvPr/>
        </p:nvSpPr>
        <p:spPr>
          <a:xfrm>
            <a:off x="1504315" y="2848610"/>
            <a:ext cx="1320165" cy="1334770"/>
          </a:xfrm>
          <a:prstGeom prst="ellipse">
            <a:avLst/>
          </a:prstGeom>
          <a:solidFill>
            <a:srgbClr val="FFFFFF"/>
          </a:solidFill>
          <a:ln/>
        </p:spPr>
      </p:sp>
      <p:sp>
        <p:nvSpPr>
          <p:cNvPr id="5" name="Text 1"/>
          <p:cNvSpPr/>
          <p:nvPr/>
        </p:nvSpPr>
        <p:spPr>
          <a:xfrm>
            <a:off x="1504315" y="284861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6" name="Shape 2"/>
          <p:cNvSpPr/>
          <p:nvPr/>
        </p:nvSpPr>
        <p:spPr>
          <a:xfrm>
            <a:off x="1509395" y="2843530"/>
            <a:ext cx="1320165" cy="1334770"/>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a:effectLst>
            <a:outerShdw blurRad="304800" dist="184847" dir="2700000" algn="bl" rotWithShape="0">
              <a:srgbClr val="2E54A1">
                <a:alpha val="23922"/>
              </a:srgbClr>
            </a:outerShdw>
          </a:effectLst>
        </p:spPr>
      </p:sp>
      <p:sp>
        <p:nvSpPr>
          <p:cNvPr id="7" name="Text 3"/>
          <p:cNvSpPr/>
          <p:nvPr/>
        </p:nvSpPr>
        <p:spPr>
          <a:xfrm>
            <a:off x="1509395" y="284353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8" name="Text 4"/>
          <p:cNvSpPr/>
          <p:nvPr/>
        </p:nvSpPr>
        <p:spPr>
          <a:xfrm>
            <a:off x="1504315" y="3018790"/>
            <a:ext cx="1320165" cy="993140"/>
          </a:xfrm>
          <a:prstGeom prst="rect">
            <a:avLst/>
          </a:prstGeom>
          <a:noFill/>
          <a:ln/>
        </p:spPr>
        <p:txBody>
          <a:bodyPr wrap="square" lIns="91440" tIns="45720" rIns="91440" bIns="45720" rtlCol="0" anchor="ctr"/>
          <a:lstStyle/>
          <a:p>
            <a:pPr algn="ctr">
              <a:lnSpc>
                <a:spcPct val="100000"/>
              </a:lnSpc>
            </a:pPr>
            <a:r>
              <a:rPr lang="en-US" sz="4800" b="1" dirty="0">
                <a:solidFill>
                  <a:srgbClr val="FFFFFF"/>
                </a:solidFill>
                <a:latin typeface="ＭＳ 明朝" panose="02020609040205080304" pitchFamily="17" charset="-128"/>
                <a:ea typeface="ＭＳ 明朝" panose="02020609040205080304" pitchFamily="17" charset="-128"/>
                <a:cs typeface="Arial Black" pitchFamily="34" charset="-120"/>
              </a:rPr>
              <a:t>01</a:t>
            </a:r>
            <a:endParaRPr lang="en-US" sz="1600" dirty="0">
              <a:latin typeface="ＭＳ 明朝" panose="02020609040205080304" pitchFamily="17" charset="-128"/>
              <a:ea typeface="ＭＳ 明朝" panose="02020609040205080304" pitchFamily="17" charset="-128"/>
            </a:endParaRPr>
          </a:p>
        </p:txBody>
      </p:sp>
      <p:sp>
        <p:nvSpPr>
          <p:cNvPr id="9" name="Text 5"/>
          <p:cNvSpPr/>
          <p:nvPr/>
        </p:nvSpPr>
        <p:spPr>
          <a:xfrm>
            <a:off x="3142615" y="3230880"/>
            <a:ext cx="8497570" cy="707886"/>
          </a:xfrm>
          <a:prstGeom prst="rect">
            <a:avLst/>
          </a:prstGeom>
          <a:noFill/>
          <a:ln/>
        </p:spPr>
        <p:txBody>
          <a:bodyPr wrap="square" lIns="91440" tIns="45720" rIns="91440" bIns="45720" rtlCol="0" anchor="t">
            <a:spAutoFit/>
          </a:bodyPr>
          <a:lstStyle/>
          <a:p>
            <a:pPr>
              <a:lnSpc>
                <a:spcPct val="100000"/>
              </a:lnSpc>
            </a:pPr>
            <a:r>
              <a:rPr lang="en-US" sz="4000" b="1" dirty="0">
                <a:solidFill>
                  <a:srgbClr val="4874CB"/>
                </a:solidFill>
                <a:latin typeface="ＭＳ 明朝" panose="02020609040205080304" pitchFamily="17" charset="-128"/>
                <a:ea typeface="ＭＳ 明朝" panose="02020609040205080304" pitchFamily="17" charset="-128"/>
                <a:cs typeface="MiSans" pitchFamily="34" charset="-120"/>
              </a:rPr>
              <a:t>全体方針</a:t>
            </a:r>
            <a:endParaRPr lang="en-US" sz="1600" dirty="0">
              <a:latin typeface="ＭＳ 明朝" panose="02020609040205080304" pitchFamily="17" charset="-128"/>
              <a:ea typeface="ＭＳ 明朝" panose="02020609040205080304" pitchFamily="17" charset="-128"/>
            </a:endParaRPr>
          </a:p>
        </p:txBody>
      </p:sp>
      <p:sp>
        <p:nvSpPr>
          <p:cNvPr id="10" name="Text 6"/>
          <p:cNvSpPr/>
          <p:nvPr/>
        </p:nvSpPr>
        <p:spPr>
          <a:xfrm>
            <a:off x="3142615" y="2295525"/>
            <a:ext cx="8497570" cy="906780"/>
          </a:xfrm>
          <a:prstGeom prst="rect">
            <a:avLst/>
          </a:prstGeom>
          <a:noFill/>
          <a:ln/>
        </p:spPr>
        <p:txBody>
          <a:bodyPr wrap="square" lIns="91440" tIns="45720" rIns="91440" bIns="45720" rtlCol="0" anchor="t"/>
          <a:lstStyle/>
          <a:p>
            <a:pPr>
              <a:lnSpc>
                <a:spcPct val="150000"/>
              </a:lnSpc>
            </a:pPr>
            <a:r>
              <a:rPr lang="en-US" sz="4400" b="1" dirty="0">
                <a:solidFill>
                  <a:srgbClr val="000000"/>
                </a:solidFill>
                <a:latin typeface="ＭＳ 明朝" panose="02020609040205080304" pitchFamily="17" charset="-128"/>
                <a:ea typeface="ＭＳ 明朝" panose="02020609040205080304" pitchFamily="17" charset="-128"/>
                <a:cs typeface="Arial Black" pitchFamily="34" charset="-120"/>
              </a:rPr>
              <a:t>PART 01</a:t>
            </a:r>
            <a:endParaRPr lang="en-US" sz="1600" dirty="0">
              <a:latin typeface="ＭＳ 明朝" panose="02020609040205080304" pitchFamily="17" charset="-128"/>
              <a:ea typeface="ＭＳ 明朝" panose="02020609040205080304" pitchFamily="17" charset="-128"/>
            </a:endParaRPr>
          </a:p>
        </p:txBody>
      </p:sp>
      <p:pic>
        <p:nvPicPr>
          <p:cNvPr id="11" name="Image 2" descr="https://kimi-img.moonshot.cn/pub/slides/slides_tmpl/image/25-09-04-14:54:55-d2sjffu1bb2p4onbpvlg.png"/>
          <p:cNvPicPr>
            <a:picLocks noChangeAspect="1"/>
          </p:cNvPicPr>
          <p:nvPr/>
        </p:nvPicPr>
        <p:blipFill>
          <a:blip r:embed="rId5"/>
          <a:stretch>
            <a:fillRect/>
          </a:stretch>
        </p:blipFill>
        <p:spPr>
          <a:xfrm rot="20460000">
            <a:off x="9391650" y="613410"/>
            <a:ext cx="4236720" cy="1689100"/>
          </a:xfrm>
          <a:prstGeom prst="rect">
            <a:avLst/>
          </a:prstGeom>
        </p:spPr>
      </p:pic>
      <p:sp>
        <p:nvSpPr>
          <p:cNvPr id="12" name="Shape 7"/>
          <p:cNvSpPr/>
          <p:nvPr/>
        </p:nvSpPr>
        <p:spPr>
          <a:xfrm rot="7680000">
            <a:off x="9137650" y="5888355"/>
            <a:ext cx="430530" cy="430530"/>
          </a:xfrm>
          <a:prstGeom prst="ellipse">
            <a:avLst/>
          </a:prstGeom>
          <a:gradFill flip="none" rotWithShape="1">
            <a:gsLst>
              <a:gs pos="0">
                <a:srgbClr val="D1DCF2">
                  <a:alpha val="14000"/>
                </a:srgbClr>
              </a:gs>
              <a:gs pos="22000">
                <a:srgbClr val="6389D3">
                  <a:alpha val="48000"/>
                </a:srgbClr>
              </a:gs>
              <a:gs pos="45000">
                <a:srgbClr val="6389D3">
                  <a:alpha val="83000"/>
                </a:srgbClr>
              </a:gs>
              <a:gs pos="66000">
                <a:srgbClr val="6389D3">
                  <a:alpha val="87000"/>
                </a:srgbClr>
              </a:gs>
              <a:gs pos="100000">
                <a:srgbClr val="6389D3">
                  <a:alpha val="87000"/>
                </a:srgbClr>
              </a:gs>
            </a:gsLst>
            <a:lin ang="5400000" scaled="1"/>
          </a:gradFill>
          <a:ln/>
        </p:spPr>
      </p:sp>
      <p:sp>
        <p:nvSpPr>
          <p:cNvPr id="13" name="Text 8"/>
          <p:cNvSpPr/>
          <p:nvPr/>
        </p:nvSpPr>
        <p:spPr>
          <a:xfrm rot="7680000">
            <a:off x="9137650" y="5888355"/>
            <a:ext cx="430530" cy="4305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4" name="Shape 9"/>
          <p:cNvSpPr/>
          <p:nvPr/>
        </p:nvSpPr>
        <p:spPr>
          <a:xfrm rot="4020000">
            <a:off x="9440545" y="886460"/>
            <a:ext cx="219075" cy="219075"/>
          </a:xfrm>
          <a:prstGeom prst="ellipse">
            <a:avLst/>
          </a:prstGeom>
          <a:gradFill flip="none" rotWithShape="1">
            <a:gsLst>
              <a:gs pos="0">
                <a:srgbClr val="D1DCF2">
                  <a:alpha val="14000"/>
                </a:srgbClr>
              </a:gs>
              <a:gs pos="22000">
                <a:srgbClr val="6389D3">
                  <a:alpha val="42000"/>
                </a:srgbClr>
              </a:gs>
              <a:gs pos="45000">
                <a:srgbClr val="6389D3">
                  <a:alpha val="68000"/>
                </a:srgbClr>
              </a:gs>
              <a:gs pos="66000">
                <a:srgbClr val="6389D3">
                  <a:alpha val="76000"/>
                </a:srgbClr>
              </a:gs>
              <a:gs pos="100000">
                <a:srgbClr val="6389D3">
                  <a:alpha val="76000"/>
                </a:srgbClr>
              </a:gs>
            </a:gsLst>
            <a:lin ang="5400000" scaled="1"/>
          </a:gradFill>
          <a:ln/>
        </p:spPr>
      </p:sp>
      <p:sp>
        <p:nvSpPr>
          <p:cNvPr id="15" name="Text 10"/>
          <p:cNvSpPr/>
          <p:nvPr/>
        </p:nvSpPr>
        <p:spPr>
          <a:xfrm rot="4020000">
            <a:off x="9440545" y="886460"/>
            <a:ext cx="219075" cy="21907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660301" y="1696144"/>
            <a:ext cx="11582400" cy="609600"/>
          </a:xfrm>
          <a:prstGeom prst="rect">
            <a:avLst/>
          </a:prstGeom>
          <a:noFill/>
          <a:ln/>
        </p:spPr>
        <p:txBody>
          <a:bodyPr wrap="square" lIns="0" tIns="0" rIns="0" bIns="0" rtlCol="0" anchor="ctr"/>
          <a:lstStyle/>
          <a:p>
            <a:pPr>
              <a:lnSpc>
                <a:spcPct val="80000"/>
              </a:lnSpc>
            </a:pPr>
            <a:r>
              <a:rPr lang="en-US" sz="4800" b="1" dirty="0">
                <a:solidFill>
                  <a:srgbClr val="3C5A85"/>
                </a:solidFill>
                <a:latin typeface="ＭＳ 明朝" panose="02020609040205080304" pitchFamily="17" charset="-128"/>
                <a:ea typeface="ＭＳ 明朝" panose="02020609040205080304" pitchFamily="17" charset="-128"/>
                <a:cs typeface="Noto Sans SC" pitchFamily="34" charset="-120"/>
              </a:rPr>
              <a:t>2026年度 第11期 会社計画</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660301" y="2508746"/>
            <a:ext cx="1219200" cy="50800"/>
          </a:xfrm>
          <a:custGeom>
            <a:avLst/>
            <a:gdLst/>
            <a:ahLst/>
            <a:cxnLst/>
            <a:rect l="l" t="t" r="r" b="b"/>
            <a:pathLst>
              <a:path w="1219200" h="50800">
                <a:moveTo>
                  <a:pt x="0" y="0"/>
                </a:moveTo>
                <a:lnTo>
                  <a:pt x="1219200" y="0"/>
                </a:lnTo>
                <a:lnTo>
                  <a:pt x="1219200" y="50800"/>
                </a:lnTo>
                <a:lnTo>
                  <a:pt x="0" y="50800"/>
                </a:lnTo>
                <a:lnTo>
                  <a:pt x="0" y="0"/>
                </a:lnTo>
                <a:close/>
              </a:path>
            </a:pathLst>
          </a:custGeom>
          <a:solidFill>
            <a:srgbClr val="678BC7"/>
          </a:solidFill>
          <a:ln/>
        </p:spPr>
      </p:sp>
      <p:sp>
        <p:nvSpPr>
          <p:cNvPr id="5" name="Text 2"/>
          <p:cNvSpPr/>
          <p:nvPr/>
        </p:nvSpPr>
        <p:spPr>
          <a:xfrm>
            <a:off x="660301" y="2965814"/>
            <a:ext cx="9867900" cy="1485900"/>
          </a:xfrm>
          <a:prstGeom prst="rect">
            <a:avLst/>
          </a:prstGeom>
          <a:noFill/>
          <a:ln/>
        </p:spPr>
        <p:txBody>
          <a:bodyPr wrap="square" lIns="0" tIns="0" rIns="0" bIns="0" rtlCol="0" anchor="ctr"/>
          <a:lstStyle/>
          <a:p>
            <a:pPr>
              <a:lnSpc>
                <a:spcPct val="140000"/>
              </a:lnSpc>
            </a:pPr>
            <a:r>
              <a:rPr lang="en-US" sz="1800" dirty="0">
                <a:solidFill>
                  <a:srgbClr val="4A4A4A"/>
                </a:solidFill>
                <a:latin typeface="ＭＳ 明朝" panose="02020609040205080304" pitchFamily="17" charset="-128"/>
                <a:ea typeface="ＭＳ 明朝" panose="02020609040205080304" pitchFamily="17" charset="-128"/>
                <a:cs typeface="Noto Sans SC" pitchFamily="34" charset="-120"/>
              </a:rPr>
              <a:t>2026年度は第11期にあたり、</a:t>
            </a:r>
            <a:r>
              <a:rPr lang="en-US" sz="1800" dirty="0">
                <a:solidFill>
                  <a:srgbClr val="3C5A85"/>
                </a:solidFill>
                <a:highlight>
                  <a:srgbClr val="9AB3D4">
                    <a:alpha val="30000"/>
                  </a:srgbClr>
                </a:highlight>
                <a:latin typeface="ＭＳ 明朝" panose="02020609040205080304" pitchFamily="17" charset="-128"/>
                <a:ea typeface="ＭＳ 明朝" panose="02020609040205080304" pitchFamily="17" charset="-128"/>
                <a:cs typeface="Noto Sans SC" pitchFamily="34" charset="-120"/>
              </a:rPr>
              <a:t> 既存の派遣（SES）事業を拡大 </a:t>
            </a:r>
            <a:r>
              <a:rPr lang="en-US" sz="1800" dirty="0">
                <a:solidFill>
                  <a:srgbClr val="4A4A4A"/>
                </a:solidFill>
                <a:latin typeface="ＭＳ 明朝" panose="02020609040205080304" pitchFamily="17" charset="-128"/>
                <a:ea typeface="ＭＳ 明朝" panose="02020609040205080304" pitchFamily="17" charset="-128"/>
                <a:cs typeface="Noto Sans SC" pitchFamily="34" charset="-120"/>
              </a:rPr>
              <a:t>しながら、社内開発と自社製品開発を本格推進します。特に、</a:t>
            </a:r>
            <a:r>
              <a:rPr lang="en-US" sz="1800" dirty="0">
                <a:solidFill>
                  <a:srgbClr val="3C5A85"/>
                </a:solidFill>
                <a:highlight>
                  <a:srgbClr val="9AB3D4">
                    <a:alpha val="30000"/>
                  </a:srgbClr>
                </a:highlight>
                <a:latin typeface="ＭＳ 明朝" panose="02020609040205080304" pitchFamily="17" charset="-128"/>
                <a:ea typeface="ＭＳ 明朝" panose="02020609040205080304" pitchFamily="17" charset="-128"/>
                <a:cs typeface="Noto Sans SC" pitchFamily="34" charset="-120"/>
              </a:rPr>
              <a:t> Power Automate for desktop（PAD）を活用した業務自動化事業 </a:t>
            </a:r>
            <a:r>
              <a:rPr lang="en-US" sz="1800" dirty="0">
                <a:solidFill>
                  <a:srgbClr val="4A4A4A"/>
                </a:solidFill>
                <a:latin typeface="ＭＳ 明朝" panose="02020609040205080304" pitchFamily="17" charset="-128"/>
                <a:ea typeface="ＭＳ 明朝" panose="02020609040205080304" pitchFamily="17" charset="-128"/>
                <a:cs typeface="Noto Sans SC" pitchFamily="34" charset="-120"/>
              </a:rPr>
              <a:t>を新たな柱として立ち上げ、各種補助金を活用して収益基盤の強化と新規事業の創出を目指します。</a:t>
            </a:r>
            <a:endParaRPr lang="en-US" sz="1600" dirty="0">
              <a:latin typeface="ＭＳ 明朝" panose="02020609040205080304" pitchFamily="17" charset="-128"/>
              <a:ea typeface="ＭＳ 明朝" panose="02020609040205080304" pitchFamily="17" charset="-128"/>
            </a:endParaRPr>
          </a:p>
        </p:txBody>
      </p:sp>
      <p:sp>
        <p:nvSpPr>
          <p:cNvPr id="6" name="Shape 3"/>
          <p:cNvSpPr/>
          <p:nvPr/>
        </p:nvSpPr>
        <p:spPr>
          <a:xfrm>
            <a:off x="736501" y="4857089"/>
            <a:ext cx="228600" cy="304800"/>
          </a:xfrm>
          <a:custGeom>
            <a:avLst/>
            <a:gdLst/>
            <a:ahLst/>
            <a:cxnLst/>
            <a:rect l="l" t="t" r="r" b="b"/>
            <a:pathLst>
              <a:path w="228600" h="304800">
                <a:moveTo>
                  <a:pt x="38100" y="0"/>
                </a:moveTo>
                <a:cubicBezTo>
                  <a:pt x="17085" y="0"/>
                  <a:pt x="0" y="17085"/>
                  <a:pt x="0" y="38100"/>
                </a:cubicBezTo>
                <a:lnTo>
                  <a:pt x="0" y="266700"/>
                </a:lnTo>
                <a:cubicBezTo>
                  <a:pt x="0" y="287715"/>
                  <a:pt x="17085" y="304800"/>
                  <a:pt x="38100" y="304800"/>
                </a:cubicBezTo>
                <a:lnTo>
                  <a:pt x="190500" y="304800"/>
                </a:lnTo>
                <a:cubicBezTo>
                  <a:pt x="211515" y="304800"/>
                  <a:pt x="228600" y="287715"/>
                  <a:pt x="228600" y="266700"/>
                </a:cubicBezTo>
                <a:lnTo>
                  <a:pt x="228600" y="38100"/>
                </a:lnTo>
                <a:cubicBezTo>
                  <a:pt x="228600" y="17085"/>
                  <a:pt x="211515" y="0"/>
                  <a:pt x="190500" y="0"/>
                </a:cubicBezTo>
                <a:lnTo>
                  <a:pt x="38100" y="0"/>
                </a:lnTo>
                <a:close/>
                <a:moveTo>
                  <a:pt x="104775" y="209550"/>
                </a:moveTo>
                <a:lnTo>
                  <a:pt x="123825" y="209550"/>
                </a:lnTo>
                <a:cubicBezTo>
                  <a:pt x="134362" y="209550"/>
                  <a:pt x="142875" y="218063"/>
                  <a:pt x="142875" y="228600"/>
                </a:cubicBezTo>
                <a:lnTo>
                  <a:pt x="142875" y="276225"/>
                </a:lnTo>
                <a:lnTo>
                  <a:pt x="85725" y="276225"/>
                </a:lnTo>
                <a:lnTo>
                  <a:pt x="85725" y="228600"/>
                </a:lnTo>
                <a:cubicBezTo>
                  <a:pt x="85725" y="218063"/>
                  <a:pt x="94238" y="209550"/>
                  <a:pt x="104775" y="209550"/>
                </a:cubicBezTo>
                <a:close/>
                <a:moveTo>
                  <a:pt x="57150" y="66675"/>
                </a:moveTo>
                <a:cubicBezTo>
                  <a:pt x="57150" y="61436"/>
                  <a:pt x="61436" y="57150"/>
                  <a:pt x="66675" y="57150"/>
                </a:cubicBezTo>
                <a:lnTo>
                  <a:pt x="85725" y="57150"/>
                </a:lnTo>
                <a:cubicBezTo>
                  <a:pt x="90964" y="57150"/>
                  <a:pt x="95250" y="61436"/>
                  <a:pt x="95250" y="66675"/>
                </a:cubicBezTo>
                <a:lnTo>
                  <a:pt x="95250" y="85725"/>
                </a:lnTo>
                <a:cubicBezTo>
                  <a:pt x="95250" y="90964"/>
                  <a:pt x="90964" y="95250"/>
                  <a:pt x="85725" y="95250"/>
                </a:cubicBezTo>
                <a:lnTo>
                  <a:pt x="66675" y="95250"/>
                </a:lnTo>
                <a:cubicBezTo>
                  <a:pt x="61436" y="95250"/>
                  <a:pt x="57150" y="90964"/>
                  <a:pt x="57150" y="85725"/>
                </a:cubicBezTo>
                <a:lnTo>
                  <a:pt x="57150" y="66675"/>
                </a:lnTo>
                <a:close/>
                <a:moveTo>
                  <a:pt x="142875" y="57150"/>
                </a:moveTo>
                <a:lnTo>
                  <a:pt x="161925" y="57150"/>
                </a:lnTo>
                <a:cubicBezTo>
                  <a:pt x="167164" y="57150"/>
                  <a:pt x="171450" y="61436"/>
                  <a:pt x="171450" y="66675"/>
                </a:cubicBezTo>
                <a:lnTo>
                  <a:pt x="171450" y="85725"/>
                </a:lnTo>
                <a:cubicBezTo>
                  <a:pt x="171450" y="90964"/>
                  <a:pt x="167164" y="95250"/>
                  <a:pt x="161925" y="95250"/>
                </a:cubicBezTo>
                <a:lnTo>
                  <a:pt x="142875" y="95250"/>
                </a:lnTo>
                <a:cubicBezTo>
                  <a:pt x="137636" y="95250"/>
                  <a:pt x="133350" y="90964"/>
                  <a:pt x="133350" y="85725"/>
                </a:cubicBezTo>
                <a:lnTo>
                  <a:pt x="133350" y="66675"/>
                </a:lnTo>
                <a:cubicBezTo>
                  <a:pt x="133350" y="61436"/>
                  <a:pt x="137636" y="57150"/>
                  <a:pt x="142875" y="57150"/>
                </a:cubicBezTo>
                <a:close/>
                <a:moveTo>
                  <a:pt x="57150" y="142875"/>
                </a:moveTo>
                <a:cubicBezTo>
                  <a:pt x="57150" y="137636"/>
                  <a:pt x="61436" y="133350"/>
                  <a:pt x="66675" y="133350"/>
                </a:cubicBezTo>
                <a:lnTo>
                  <a:pt x="85725" y="133350"/>
                </a:lnTo>
                <a:cubicBezTo>
                  <a:pt x="90964" y="133350"/>
                  <a:pt x="95250" y="137636"/>
                  <a:pt x="95250" y="142875"/>
                </a:cubicBezTo>
                <a:lnTo>
                  <a:pt x="95250" y="161925"/>
                </a:lnTo>
                <a:cubicBezTo>
                  <a:pt x="95250" y="167164"/>
                  <a:pt x="90964" y="171450"/>
                  <a:pt x="85725" y="171450"/>
                </a:cubicBezTo>
                <a:lnTo>
                  <a:pt x="66675" y="171450"/>
                </a:lnTo>
                <a:cubicBezTo>
                  <a:pt x="61436" y="171450"/>
                  <a:pt x="57150" y="167164"/>
                  <a:pt x="57150" y="161925"/>
                </a:cubicBezTo>
                <a:lnTo>
                  <a:pt x="57150" y="142875"/>
                </a:lnTo>
                <a:close/>
                <a:moveTo>
                  <a:pt x="142875" y="133350"/>
                </a:moveTo>
                <a:lnTo>
                  <a:pt x="161925" y="133350"/>
                </a:lnTo>
                <a:cubicBezTo>
                  <a:pt x="167164" y="133350"/>
                  <a:pt x="171450" y="137636"/>
                  <a:pt x="171450" y="142875"/>
                </a:cubicBezTo>
                <a:lnTo>
                  <a:pt x="171450" y="161925"/>
                </a:lnTo>
                <a:cubicBezTo>
                  <a:pt x="171450" y="167164"/>
                  <a:pt x="167164" y="171450"/>
                  <a:pt x="161925" y="171450"/>
                </a:cubicBezTo>
                <a:lnTo>
                  <a:pt x="142875" y="171450"/>
                </a:lnTo>
                <a:cubicBezTo>
                  <a:pt x="137636" y="171450"/>
                  <a:pt x="133350" y="167164"/>
                  <a:pt x="133350" y="161925"/>
                </a:cubicBezTo>
                <a:lnTo>
                  <a:pt x="133350" y="142875"/>
                </a:lnTo>
                <a:cubicBezTo>
                  <a:pt x="133350" y="137636"/>
                  <a:pt x="137636" y="133350"/>
                  <a:pt x="142875" y="133350"/>
                </a:cubicBezTo>
                <a:close/>
              </a:path>
            </a:pathLst>
          </a:custGeom>
          <a:solidFill>
            <a:srgbClr val="3C5A85"/>
          </a:solidFill>
          <a:ln/>
        </p:spPr>
      </p:sp>
      <p:sp>
        <p:nvSpPr>
          <p:cNvPr id="7" name="Text 4"/>
          <p:cNvSpPr/>
          <p:nvPr/>
        </p:nvSpPr>
        <p:spPr>
          <a:xfrm>
            <a:off x="1142835" y="4857089"/>
            <a:ext cx="13335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SES事業 拡大</a:t>
            </a:r>
            <a:endParaRPr lang="en-US" sz="1600" dirty="0">
              <a:latin typeface="ＭＳ 明朝" panose="02020609040205080304" pitchFamily="17" charset="-128"/>
              <a:ea typeface="ＭＳ 明朝" panose="02020609040205080304" pitchFamily="17" charset="-128"/>
            </a:endParaRPr>
          </a:p>
        </p:txBody>
      </p:sp>
      <p:sp>
        <p:nvSpPr>
          <p:cNvPr id="8" name="Shape 5"/>
          <p:cNvSpPr/>
          <p:nvPr/>
        </p:nvSpPr>
        <p:spPr>
          <a:xfrm>
            <a:off x="2685190" y="4857089"/>
            <a:ext cx="381000" cy="304800"/>
          </a:xfrm>
          <a:custGeom>
            <a:avLst/>
            <a:gdLst/>
            <a:ahLst/>
            <a:cxnLst/>
            <a:rect l="l" t="t" r="r" b="b"/>
            <a:pathLst>
              <a:path w="381000" h="304800">
                <a:moveTo>
                  <a:pt x="247590" y="125313"/>
                </a:moveTo>
                <a:cubicBezTo>
                  <a:pt x="254853" y="123349"/>
                  <a:pt x="262473" y="126802"/>
                  <a:pt x="265747" y="133529"/>
                </a:cubicBezTo>
                <a:lnTo>
                  <a:pt x="276820" y="155912"/>
                </a:lnTo>
                <a:cubicBezTo>
                  <a:pt x="282952" y="156746"/>
                  <a:pt x="288965" y="158413"/>
                  <a:pt x="294620" y="160734"/>
                </a:cubicBezTo>
                <a:lnTo>
                  <a:pt x="315456" y="146864"/>
                </a:lnTo>
                <a:cubicBezTo>
                  <a:pt x="321707" y="142696"/>
                  <a:pt x="329982" y="143530"/>
                  <a:pt x="335280" y="148828"/>
                </a:cubicBezTo>
                <a:lnTo>
                  <a:pt x="346710" y="160258"/>
                </a:lnTo>
                <a:cubicBezTo>
                  <a:pt x="352008" y="165556"/>
                  <a:pt x="352842" y="173891"/>
                  <a:pt x="348675" y="180082"/>
                </a:cubicBezTo>
                <a:lnTo>
                  <a:pt x="334804" y="200858"/>
                </a:lnTo>
                <a:cubicBezTo>
                  <a:pt x="335935" y="203656"/>
                  <a:pt x="336947" y="206573"/>
                  <a:pt x="337780" y="209610"/>
                </a:cubicBezTo>
                <a:cubicBezTo>
                  <a:pt x="338614" y="212646"/>
                  <a:pt x="339150" y="215622"/>
                  <a:pt x="339566" y="218658"/>
                </a:cubicBezTo>
                <a:lnTo>
                  <a:pt x="362010" y="229731"/>
                </a:lnTo>
                <a:cubicBezTo>
                  <a:pt x="368737" y="233065"/>
                  <a:pt x="372189" y="240685"/>
                  <a:pt x="370225" y="247888"/>
                </a:cubicBezTo>
                <a:lnTo>
                  <a:pt x="366058" y="263485"/>
                </a:lnTo>
                <a:cubicBezTo>
                  <a:pt x="364093" y="270689"/>
                  <a:pt x="357366" y="275570"/>
                  <a:pt x="349865" y="275094"/>
                </a:cubicBezTo>
                <a:lnTo>
                  <a:pt x="324862" y="273487"/>
                </a:lnTo>
                <a:cubicBezTo>
                  <a:pt x="321112" y="278309"/>
                  <a:pt x="316766" y="282773"/>
                  <a:pt x="311825" y="286583"/>
                </a:cubicBezTo>
                <a:lnTo>
                  <a:pt x="313432" y="311527"/>
                </a:lnTo>
                <a:cubicBezTo>
                  <a:pt x="313908" y="319028"/>
                  <a:pt x="309027" y="325815"/>
                  <a:pt x="301823" y="327720"/>
                </a:cubicBezTo>
                <a:lnTo>
                  <a:pt x="286226" y="331887"/>
                </a:lnTo>
                <a:cubicBezTo>
                  <a:pt x="278963" y="333851"/>
                  <a:pt x="271403" y="330398"/>
                  <a:pt x="268069" y="323671"/>
                </a:cubicBezTo>
                <a:lnTo>
                  <a:pt x="256996" y="301288"/>
                </a:lnTo>
                <a:cubicBezTo>
                  <a:pt x="250865" y="300454"/>
                  <a:pt x="244852" y="298787"/>
                  <a:pt x="239197" y="296466"/>
                </a:cubicBezTo>
                <a:lnTo>
                  <a:pt x="218361" y="310336"/>
                </a:lnTo>
                <a:cubicBezTo>
                  <a:pt x="212110" y="314504"/>
                  <a:pt x="203835" y="313670"/>
                  <a:pt x="198537" y="308372"/>
                </a:cubicBezTo>
                <a:lnTo>
                  <a:pt x="187107" y="296942"/>
                </a:lnTo>
                <a:cubicBezTo>
                  <a:pt x="181808" y="291644"/>
                  <a:pt x="180975" y="283369"/>
                  <a:pt x="185142" y="277118"/>
                </a:cubicBezTo>
                <a:lnTo>
                  <a:pt x="199013" y="256282"/>
                </a:lnTo>
                <a:cubicBezTo>
                  <a:pt x="197882" y="253484"/>
                  <a:pt x="196870" y="250567"/>
                  <a:pt x="196036" y="247531"/>
                </a:cubicBezTo>
                <a:cubicBezTo>
                  <a:pt x="195203" y="244495"/>
                  <a:pt x="194667" y="241459"/>
                  <a:pt x="194250" y="238482"/>
                </a:cubicBezTo>
                <a:lnTo>
                  <a:pt x="171807" y="227409"/>
                </a:lnTo>
                <a:cubicBezTo>
                  <a:pt x="165080" y="224076"/>
                  <a:pt x="161687" y="216456"/>
                  <a:pt x="163592" y="209252"/>
                </a:cubicBezTo>
                <a:lnTo>
                  <a:pt x="167759" y="193655"/>
                </a:lnTo>
                <a:cubicBezTo>
                  <a:pt x="169724" y="186452"/>
                  <a:pt x="176451" y="181570"/>
                  <a:pt x="183952" y="182047"/>
                </a:cubicBezTo>
                <a:lnTo>
                  <a:pt x="208895" y="183654"/>
                </a:lnTo>
                <a:cubicBezTo>
                  <a:pt x="212646" y="178832"/>
                  <a:pt x="216991" y="174367"/>
                  <a:pt x="221932" y="170557"/>
                </a:cubicBezTo>
                <a:lnTo>
                  <a:pt x="220325" y="145673"/>
                </a:lnTo>
                <a:cubicBezTo>
                  <a:pt x="219849" y="138172"/>
                  <a:pt x="224730" y="131385"/>
                  <a:pt x="231934" y="129480"/>
                </a:cubicBezTo>
                <a:lnTo>
                  <a:pt x="247531" y="125313"/>
                </a:lnTo>
                <a:close/>
                <a:moveTo>
                  <a:pt x="266938" y="202406"/>
                </a:moveTo>
                <a:cubicBezTo>
                  <a:pt x="252481" y="202423"/>
                  <a:pt x="240758" y="214173"/>
                  <a:pt x="240774" y="228630"/>
                </a:cubicBezTo>
                <a:cubicBezTo>
                  <a:pt x="240791" y="243086"/>
                  <a:pt x="252541" y="254810"/>
                  <a:pt x="266998" y="254794"/>
                </a:cubicBezTo>
                <a:cubicBezTo>
                  <a:pt x="281454" y="254777"/>
                  <a:pt x="293178" y="243027"/>
                  <a:pt x="293162" y="228570"/>
                </a:cubicBezTo>
                <a:cubicBezTo>
                  <a:pt x="293145" y="214114"/>
                  <a:pt x="281395" y="202390"/>
                  <a:pt x="266938" y="202406"/>
                </a:cubicBezTo>
                <a:close/>
                <a:moveTo>
                  <a:pt x="133886" y="-27087"/>
                </a:moveTo>
                <a:lnTo>
                  <a:pt x="149483" y="-22920"/>
                </a:lnTo>
                <a:cubicBezTo>
                  <a:pt x="156686" y="-20955"/>
                  <a:pt x="161568" y="-14168"/>
                  <a:pt x="161092" y="-6727"/>
                </a:cubicBezTo>
                <a:lnTo>
                  <a:pt x="159484" y="18157"/>
                </a:lnTo>
                <a:cubicBezTo>
                  <a:pt x="164425" y="21967"/>
                  <a:pt x="168771" y="26372"/>
                  <a:pt x="172522" y="31254"/>
                </a:cubicBezTo>
                <a:lnTo>
                  <a:pt x="197525" y="29647"/>
                </a:lnTo>
                <a:cubicBezTo>
                  <a:pt x="204966" y="29170"/>
                  <a:pt x="211753" y="34052"/>
                  <a:pt x="213717" y="41255"/>
                </a:cubicBezTo>
                <a:lnTo>
                  <a:pt x="217884" y="56852"/>
                </a:lnTo>
                <a:cubicBezTo>
                  <a:pt x="219789" y="64056"/>
                  <a:pt x="216396" y="71676"/>
                  <a:pt x="209669" y="75009"/>
                </a:cubicBezTo>
                <a:lnTo>
                  <a:pt x="187226" y="86082"/>
                </a:lnTo>
                <a:cubicBezTo>
                  <a:pt x="186809" y="89118"/>
                  <a:pt x="186214" y="92154"/>
                  <a:pt x="185440" y="95131"/>
                </a:cubicBezTo>
                <a:cubicBezTo>
                  <a:pt x="184666" y="98108"/>
                  <a:pt x="183594" y="101084"/>
                  <a:pt x="182463" y="103882"/>
                </a:cubicBezTo>
                <a:lnTo>
                  <a:pt x="196334" y="124718"/>
                </a:lnTo>
                <a:cubicBezTo>
                  <a:pt x="200501" y="130969"/>
                  <a:pt x="199668" y="139244"/>
                  <a:pt x="194370" y="144542"/>
                </a:cubicBezTo>
                <a:lnTo>
                  <a:pt x="182940" y="155972"/>
                </a:lnTo>
                <a:cubicBezTo>
                  <a:pt x="177641" y="161270"/>
                  <a:pt x="169366" y="162104"/>
                  <a:pt x="163116" y="157936"/>
                </a:cubicBezTo>
                <a:lnTo>
                  <a:pt x="142280" y="144066"/>
                </a:lnTo>
                <a:cubicBezTo>
                  <a:pt x="136624" y="146387"/>
                  <a:pt x="130612" y="148054"/>
                  <a:pt x="124480" y="148888"/>
                </a:cubicBezTo>
                <a:lnTo>
                  <a:pt x="113407" y="171271"/>
                </a:lnTo>
                <a:cubicBezTo>
                  <a:pt x="110073" y="177998"/>
                  <a:pt x="102453" y="181392"/>
                  <a:pt x="95250" y="179487"/>
                </a:cubicBezTo>
                <a:lnTo>
                  <a:pt x="79653" y="175320"/>
                </a:lnTo>
                <a:cubicBezTo>
                  <a:pt x="72390" y="173355"/>
                  <a:pt x="67568" y="166568"/>
                  <a:pt x="68044" y="159127"/>
                </a:cubicBezTo>
                <a:lnTo>
                  <a:pt x="69652" y="134183"/>
                </a:lnTo>
                <a:cubicBezTo>
                  <a:pt x="64710" y="130373"/>
                  <a:pt x="60365" y="125968"/>
                  <a:pt x="56614" y="121087"/>
                </a:cubicBezTo>
                <a:lnTo>
                  <a:pt x="31611" y="122694"/>
                </a:lnTo>
                <a:cubicBezTo>
                  <a:pt x="24170" y="123170"/>
                  <a:pt x="17383" y="118289"/>
                  <a:pt x="15419" y="111085"/>
                </a:cubicBezTo>
                <a:lnTo>
                  <a:pt x="11251" y="95488"/>
                </a:lnTo>
                <a:cubicBezTo>
                  <a:pt x="9346" y="88285"/>
                  <a:pt x="12740" y="80665"/>
                  <a:pt x="19467" y="77331"/>
                </a:cubicBezTo>
                <a:lnTo>
                  <a:pt x="41910" y="66258"/>
                </a:lnTo>
                <a:cubicBezTo>
                  <a:pt x="42327" y="63222"/>
                  <a:pt x="42922" y="60246"/>
                  <a:pt x="43696" y="57210"/>
                </a:cubicBezTo>
                <a:cubicBezTo>
                  <a:pt x="44529" y="54173"/>
                  <a:pt x="45482" y="51256"/>
                  <a:pt x="46673" y="48458"/>
                </a:cubicBezTo>
                <a:lnTo>
                  <a:pt x="32802" y="27682"/>
                </a:lnTo>
                <a:cubicBezTo>
                  <a:pt x="28635" y="21431"/>
                  <a:pt x="29468" y="13156"/>
                  <a:pt x="34766" y="7858"/>
                </a:cubicBezTo>
                <a:lnTo>
                  <a:pt x="46196" y="-3572"/>
                </a:lnTo>
                <a:cubicBezTo>
                  <a:pt x="51495" y="-8870"/>
                  <a:pt x="59769" y="-9704"/>
                  <a:pt x="66020" y="-5536"/>
                </a:cubicBezTo>
                <a:lnTo>
                  <a:pt x="86856" y="8334"/>
                </a:lnTo>
                <a:cubicBezTo>
                  <a:pt x="92512" y="6013"/>
                  <a:pt x="98524" y="4346"/>
                  <a:pt x="104656" y="3512"/>
                </a:cubicBezTo>
                <a:lnTo>
                  <a:pt x="115729" y="-18871"/>
                </a:lnTo>
                <a:cubicBezTo>
                  <a:pt x="119062" y="-25598"/>
                  <a:pt x="126623" y="-28992"/>
                  <a:pt x="133886" y="-27087"/>
                </a:cubicBezTo>
                <a:close/>
                <a:moveTo>
                  <a:pt x="114538" y="50006"/>
                </a:moveTo>
                <a:cubicBezTo>
                  <a:pt x="100081" y="50006"/>
                  <a:pt x="88344" y="61743"/>
                  <a:pt x="88344" y="76200"/>
                </a:cubicBezTo>
                <a:cubicBezTo>
                  <a:pt x="88344" y="90657"/>
                  <a:pt x="100081" y="102394"/>
                  <a:pt x="114538" y="102394"/>
                </a:cubicBezTo>
                <a:cubicBezTo>
                  <a:pt x="128995" y="102394"/>
                  <a:pt x="140732" y="90657"/>
                  <a:pt x="140732" y="76200"/>
                </a:cubicBezTo>
                <a:cubicBezTo>
                  <a:pt x="140732" y="61743"/>
                  <a:pt x="128995" y="50006"/>
                  <a:pt x="114538" y="50006"/>
                </a:cubicBezTo>
                <a:close/>
              </a:path>
            </a:pathLst>
          </a:custGeom>
          <a:solidFill>
            <a:srgbClr val="3C5A85"/>
          </a:solidFill>
          <a:ln/>
        </p:spPr>
      </p:sp>
      <p:sp>
        <p:nvSpPr>
          <p:cNvPr id="9" name="Text 6"/>
          <p:cNvSpPr/>
          <p:nvPr/>
        </p:nvSpPr>
        <p:spPr>
          <a:xfrm>
            <a:off x="3167724" y="4857089"/>
            <a:ext cx="13716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社内開発 強化</a:t>
            </a:r>
            <a:endParaRPr lang="en-US" sz="1600" dirty="0">
              <a:latin typeface="ＭＳ 明朝" panose="02020609040205080304" pitchFamily="17" charset="-128"/>
              <a:ea typeface="ＭＳ 明朝" panose="02020609040205080304" pitchFamily="17" charset="-128"/>
            </a:endParaRPr>
          </a:p>
        </p:txBody>
      </p:sp>
      <p:sp>
        <p:nvSpPr>
          <p:cNvPr id="10" name="Shape 7"/>
          <p:cNvSpPr/>
          <p:nvPr/>
        </p:nvSpPr>
        <p:spPr>
          <a:xfrm>
            <a:off x="4775960" y="4857089"/>
            <a:ext cx="304800" cy="304800"/>
          </a:xfrm>
          <a:custGeom>
            <a:avLst/>
            <a:gdLst/>
            <a:ahLst/>
            <a:cxnLst/>
            <a:rect l="l" t="t" r="r" b="b"/>
            <a:pathLst>
              <a:path w="304800" h="304800">
                <a:moveTo>
                  <a:pt x="76200" y="190500"/>
                </a:moveTo>
                <a:lnTo>
                  <a:pt x="14585" y="190500"/>
                </a:lnTo>
                <a:cubicBezTo>
                  <a:pt x="-238" y="190500"/>
                  <a:pt x="-9346" y="174367"/>
                  <a:pt x="-1726" y="161627"/>
                </a:cubicBezTo>
                <a:lnTo>
                  <a:pt x="29766" y="109121"/>
                </a:lnTo>
                <a:cubicBezTo>
                  <a:pt x="34945" y="100489"/>
                  <a:pt x="44232" y="95250"/>
                  <a:pt x="54293" y="95250"/>
                </a:cubicBezTo>
                <a:lnTo>
                  <a:pt x="110847" y="95250"/>
                </a:lnTo>
                <a:cubicBezTo>
                  <a:pt x="156150" y="18514"/>
                  <a:pt x="223718" y="14645"/>
                  <a:pt x="268903" y="21253"/>
                </a:cubicBezTo>
                <a:cubicBezTo>
                  <a:pt x="276523" y="22384"/>
                  <a:pt x="282476" y="28337"/>
                  <a:pt x="283547" y="35897"/>
                </a:cubicBezTo>
                <a:cubicBezTo>
                  <a:pt x="290155" y="81082"/>
                  <a:pt x="286286" y="148650"/>
                  <a:pt x="209550" y="193953"/>
                </a:cubicBezTo>
                <a:lnTo>
                  <a:pt x="209550" y="250508"/>
                </a:lnTo>
                <a:cubicBezTo>
                  <a:pt x="209550" y="260568"/>
                  <a:pt x="204311" y="269855"/>
                  <a:pt x="195679" y="275034"/>
                </a:cubicBezTo>
                <a:lnTo>
                  <a:pt x="143173" y="306526"/>
                </a:lnTo>
                <a:cubicBezTo>
                  <a:pt x="130493" y="314146"/>
                  <a:pt x="114300" y="304979"/>
                  <a:pt x="114300" y="290215"/>
                </a:cubicBezTo>
                <a:lnTo>
                  <a:pt x="114300" y="228600"/>
                </a:lnTo>
                <a:cubicBezTo>
                  <a:pt x="114300" y="207585"/>
                  <a:pt x="97215" y="190500"/>
                  <a:pt x="76200" y="190500"/>
                </a:cubicBezTo>
                <a:lnTo>
                  <a:pt x="76140" y="190500"/>
                </a:lnTo>
                <a:close/>
                <a:moveTo>
                  <a:pt x="238125" y="95250"/>
                </a:moveTo>
                <a:cubicBezTo>
                  <a:pt x="238125" y="79479"/>
                  <a:pt x="225321" y="66675"/>
                  <a:pt x="209550" y="66675"/>
                </a:cubicBezTo>
                <a:cubicBezTo>
                  <a:pt x="193779" y="66675"/>
                  <a:pt x="180975" y="79479"/>
                  <a:pt x="180975" y="95250"/>
                </a:cubicBezTo>
                <a:cubicBezTo>
                  <a:pt x="180975" y="111021"/>
                  <a:pt x="193779" y="123825"/>
                  <a:pt x="209550" y="123825"/>
                </a:cubicBezTo>
                <a:cubicBezTo>
                  <a:pt x="225321" y="123825"/>
                  <a:pt x="238125" y="111021"/>
                  <a:pt x="238125" y="95250"/>
                </a:cubicBezTo>
                <a:close/>
              </a:path>
            </a:pathLst>
          </a:custGeom>
          <a:solidFill>
            <a:srgbClr val="3C5A85"/>
          </a:solidFill>
          <a:ln/>
        </p:spPr>
      </p:sp>
      <p:sp>
        <p:nvSpPr>
          <p:cNvPr id="11" name="Text 8"/>
          <p:cNvSpPr/>
          <p:nvPr/>
        </p:nvSpPr>
        <p:spPr>
          <a:xfrm>
            <a:off x="5220395" y="4857089"/>
            <a:ext cx="13716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新規事業 創出</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name="Slide 5">
    <p:bg>
      <p:bgPr>
        <a:gradFill flip="none" rotWithShape="0">
          <a:gsLst>
            <a:gs pos="0">
              <a:srgbClr val="94B9FF">
                <a:alpha val="0"/>
              </a:srgbClr>
            </a:gs>
            <a:gs pos="9000">
              <a:srgbClr val="94B9FF">
                <a:alpha val="0"/>
              </a:srgbClr>
            </a:gs>
            <a:gs pos="40000">
              <a:srgbClr val="94B9FF">
                <a:alpha val="11000"/>
              </a:srgbClr>
            </a:gs>
            <a:gs pos="63000">
              <a:srgbClr val="94B9FF">
                <a:alpha val="9000"/>
              </a:srgbClr>
            </a:gs>
            <a:gs pos="84000">
              <a:srgbClr val="94B9FF">
                <a:alpha val="46000"/>
              </a:srgbClr>
            </a:gs>
            <a:gs pos="100000">
              <a:srgbClr val="94B9FF">
                <a:alpha val="46000"/>
              </a:srgbClr>
            </a:gs>
          </a:gsLst>
          <a:lin ang="600000" scaled="1"/>
        </a:gradFill>
        <a:effectLst/>
      </p:bgPr>
    </p:bg>
    <p:spTree>
      <p:nvGrpSpPr>
        <p:cNvPr id="1" name=""/>
        <p:cNvGrpSpPr/>
        <p:nvPr/>
      </p:nvGrpSpPr>
      <p:grpSpPr>
        <a:xfrm>
          <a:off x="0" y="0"/>
          <a:ext cx="0" cy="0"/>
          <a:chOff x="0" y="0"/>
          <a:chExt cx="0" cy="0"/>
        </a:xfrm>
      </p:grpSpPr>
      <p:pic>
        <p:nvPicPr>
          <p:cNvPr id="2" name="Image 0" descr="https://kimi-img.moonshot.cn/pub/slides/slides_tmpl/image/25-09-04-14:54:56-d2sjfg61bb2p4onbpvpg.png"/>
          <p:cNvPicPr>
            <a:picLocks noChangeAspect="1"/>
          </p:cNvPicPr>
          <p:nvPr/>
        </p:nvPicPr>
        <p:blipFill>
          <a:blip r:embed="rId3"/>
          <a:srcRect l="20060" t="9520" b="9520"/>
          <a:stretch/>
        </p:blipFill>
        <p:spPr>
          <a:xfrm>
            <a:off x="3559810" y="-30249"/>
            <a:ext cx="6771640" cy="6858000"/>
          </a:xfrm>
          <a:prstGeom prst="rect">
            <a:avLst/>
          </a:prstGeom>
        </p:spPr>
      </p:pic>
      <p:pic>
        <p:nvPicPr>
          <p:cNvPr id="3" name="Image 1" descr="https://kimi-img.moonshot.cn/pub/slides/slides_tmpl/image/25-09-04-14:54:56-d2sjfg61bb2p4onbpvng.png"/>
          <p:cNvPicPr>
            <a:picLocks noChangeAspect="1"/>
          </p:cNvPicPr>
          <p:nvPr/>
        </p:nvPicPr>
        <p:blipFill>
          <a:blip r:embed="rId4"/>
          <a:stretch>
            <a:fillRect/>
          </a:stretch>
        </p:blipFill>
        <p:spPr>
          <a:xfrm>
            <a:off x="1023620" y="2388552"/>
            <a:ext cx="1600200" cy="1651000"/>
          </a:xfrm>
          <a:prstGeom prst="rect">
            <a:avLst/>
          </a:prstGeom>
        </p:spPr>
      </p:pic>
      <p:sp>
        <p:nvSpPr>
          <p:cNvPr id="4" name="Shape 0"/>
          <p:cNvSpPr/>
          <p:nvPr/>
        </p:nvSpPr>
        <p:spPr>
          <a:xfrm>
            <a:off x="1504315" y="2848610"/>
            <a:ext cx="1320165" cy="1334770"/>
          </a:xfrm>
          <a:prstGeom prst="ellipse">
            <a:avLst/>
          </a:prstGeom>
          <a:solidFill>
            <a:srgbClr val="FFFFFF"/>
          </a:solidFill>
          <a:ln/>
        </p:spPr>
      </p:sp>
      <p:sp>
        <p:nvSpPr>
          <p:cNvPr id="5" name="Text 1"/>
          <p:cNvSpPr/>
          <p:nvPr/>
        </p:nvSpPr>
        <p:spPr>
          <a:xfrm>
            <a:off x="1504315" y="284861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6" name="Shape 2"/>
          <p:cNvSpPr/>
          <p:nvPr/>
        </p:nvSpPr>
        <p:spPr>
          <a:xfrm>
            <a:off x="1509395" y="2843530"/>
            <a:ext cx="1320165" cy="1334770"/>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a:effectLst>
            <a:outerShdw blurRad="304800" dist="184847" dir="2700000" algn="bl" rotWithShape="0">
              <a:srgbClr val="2E54A1">
                <a:alpha val="23922"/>
              </a:srgbClr>
            </a:outerShdw>
          </a:effectLst>
        </p:spPr>
      </p:sp>
      <p:sp>
        <p:nvSpPr>
          <p:cNvPr id="7" name="Text 3"/>
          <p:cNvSpPr/>
          <p:nvPr/>
        </p:nvSpPr>
        <p:spPr>
          <a:xfrm>
            <a:off x="1509395" y="284353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8" name="Text 4"/>
          <p:cNvSpPr/>
          <p:nvPr/>
        </p:nvSpPr>
        <p:spPr>
          <a:xfrm>
            <a:off x="1504315" y="3018790"/>
            <a:ext cx="1320165" cy="993140"/>
          </a:xfrm>
          <a:prstGeom prst="rect">
            <a:avLst/>
          </a:prstGeom>
          <a:noFill/>
          <a:ln/>
        </p:spPr>
        <p:txBody>
          <a:bodyPr wrap="square" lIns="91440" tIns="45720" rIns="91440" bIns="45720" rtlCol="0" anchor="ctr"/>
          <a:lstStyle/>
          <a:p>
            <a:pPr algn="ctr">
              <a:lnSpc>
                <a:spcPct val="100000"/>
              </a:lnSpc>
            </a:pPr>
            <a:r>
              <a:rPr lang="en-US" sz="4800" b="1" dirty="0">
                <a:solidFill>
                  <a:srgbClr val="FFFFFF"/>
                </a:solidFill>
                <a:latin typeface="ＭＳ 明朝" panose="02020609040205080304" pitchFamily="17" charset="-128"/>
                <a:ea typeface="ＭＳ 明朝" panose="02020609040205080304" pitchFamily="17" charset="-128"/>
                <a:cs typeface="Arial Black" pitchFamily="34" charset="-120"/>
              </a:rPr>
              <a:t>02</a:t>
            </a:r>
            <a:endParaRPr lang="en-US" sz="1600" dirty="0">
              <a:latin typeface="ＭＳ 明朝" panose="02020609040205080304" pitchFamily="17" charset="-128"/>
              <a:ea typeface="ＭＳ 明朝" panose="02020609040205080304" pitchFamily="17" charset="-128"/>
            </a:endParaRPr>
          </a:p>
        </p:txBody>
      </p:sp>
      <p:sp>
        <p:nvSpPr>
          <p:cNvPr id="9" name="Text 5"/>
          <p:cNvSpPr/>
          <p:nvPr/>
        </p:nvSpPr>
        <p:spPr>
          <a:xfrm>
            <a:off x="3142615" y="3230880"/>
            <a:ext cx="8497570" cy="707886"/>
          </a:xfrm>
          <a:prstGeom prst="rect">
            <a:avLst/>
          </a:prstGeom>
          <a:noFill/>
          <a:ln/>
        </p:spPr>
        <p:txBody>
          <a:bodyPr wrap="square" lIns="91440" tIns="45720" rIns="91440" bIns="45720" rtlCol="0" anchor="t">
            <a:spAutoFit/>
          </a:bodyPr>
          <a:lstStyle/>
          <a:p>
            <a:pPr>
              <a:lnSpc>
                <a:spcPct val="100000"/>
              </a:lnSpc>
            </a:pPr>
            <a:r>
              <a:rPr lang="en-US" sz="4000" b="1" dirty="0">
                <a:solidFill>
                  <a:srgbClr val="4874CB"/>
                </a:solidFill>
                <a:latin typeface="ＭＳ 明朝" panose="02020609040205080304" pitchFamily="17" charset="-128"/>
                <a:ea typeface="ＭＳ 明朝" panose="02020609040205080304" pitchFamily="17" charset="-128"/>
                <a:cs typeface="MiSans" pitchFamily="34" charset="-120"/>
              </a:rPr>
              <a:t>派遣（SES）事業拡大</a:t>
            </a:r>
            <a:endParaRPr lang="en-US" sz="1600" dirty="0">
              <a:latin typeface="ＭＳ 明朝" panose="02020609040205080304" pitchFamily="17" charset="-128"/>
              <a:ea typeface="ＭＳ 明朝" panose="02020609040205080304" pitchFamily="17" charset="-128"/>
            </a:endParaRPr>
          </a:p>
        </p:txBody>
      </p:sp>
      <p:sp>
        <p:nvSpPr>
          <p:cNvPr id="10" name="Text 6"/>
          <p:cNvSpPr/>
          <p:nvPr/>
        </p:nvSpPr>
        <p:spPr>
          <a:xfrm>
            <a:off x="3142615" y="2295525"/>
            <a:ext cx="8497570" cy="906780"/>
          </a:xfrm>
          <a:prstGeom prst="rect">
            <a:avLst/>
          </a:prstGeom>
          <a:noFill/>
          <a:ln/>
        </p:spPr>
        <p:txBody>
          <a:bodyPr wrap="square" lIns="91440" tIns="45720" rIns="91440" bIns="45720" rtlCol="0" anchor="t"/>
          <a:lstStyle/>
          <a:p>
            <a:pPr>
              <a:lnSpc>
                <a:spcPct val="150000"/>
              </a:lnSpc>
            </a:pPr>
            <a:r>
              <a:rPr lang="en-US" sz="4400" b="1" dirty="0">
                <a:solidFill>
                  <a:srgbClr val="000000"/>
                </a:solidFill>
                <a:latin typeface="ＭＳ 明朝" panose="02020609040205080304" pitchFamily="17" charset="-128"/>
                <a:ea typeface="ＭＳ 明朝" panose="02020609040205080304" pitchFamily="17" charset="-128"/>
                <a:cs typeface="Arial Black" pitchFamily="34" charset="-120"/>
              </a:rPr>
              <a:t>PART 02</a:t>
            </a:r>
            <a:endParaRPr lang="en-US" sz="1600" dirty="0">
              <a:latin typeface="ＭＳ 明朝" panose="02020609040205080304" pitchFamily="17" charset="-128"/>
              <a:ea typeface="ＭＳ 明朝" panose="02020609040205080304" pitchFamily="17" charset="-128"/>
            </a:endParaRPr>
          </a:p>
        </p:txBody>
      </p:sp>
      <p:pic>
        <p:nvPicPr>
          <p:cNvPr id="11" name="Image 2" descr="https://kimi-img.moonshot.cn/pub/slides/slides_tmpl/image/25-09-04-14:54:55-d2sjffu1bb2p4onbpvlg.png"/>
          <p:cNvPicPr>
            <a:picLocks noChangeAspect="1"/>
          </p:cNvPicPr>
          <p:nvPr/>
        </p:nvPicPr>
        <p:blipFill>
          <a:blip r:embed="rId5"/>
          <a:stretch>
            <a:fillRect/>
          </a:stretch>
        </p:blipFill>
        <p:spPr>
          <a:xfrm rot="20460000">
            <a:off x="9391650" y="613410"/>
            <a:ext cx="4236720" cy="1689100"/>
          </a:xfrm>
          <a:prstGeom prst="rect">
            <a:avLst/>
          </a:prstGeom>
        </p:spPr>
      </p:pic>
      <p:sp>
        <p:nvSpPr>
          <p:cNvPr id="12" name="Shape 7"/>
          <p:cNvSpPr/>
          <p:nvPr/>
        </p:nvSpPr>
        <p:spPr>
          <a:xfrm rot="7680000">
            <a:off x="9137650" y="5888355"/>
            <a:ext cx="430530" cy="430530"/>
          </a:xfrm>
          <a:prstGeom prst="ellipse">
            <a:avLst/>
          </a:prstGeom>
          <a:gradFill flip="none" rotWithShape="1">
            <a:gsLst>
              <a:gs pos="0">
                <a:srgbClr val="D1DCF2">
                  <a:alpha val="14000"/>
                </a:srgbClr>
              </a:gs>
              <a:gs pos="22000">
                <a:srgbClr val="6389D3">
                  <a:alpha val="48000"/>
                </a:srgbClr>
              </a:gs>
              <a:gs pos="45000">
                <a:srgbClr val="6389D3">
                  <a:alpha val="83000"/>
                </a:srgbClr>
              </a:gs>
              <a:gs pos="66000">
                <a:srgbClr val="6389D3">
                  <a:alpha val="87000"/>
                </a:srgbClr>
              </a:gs>
              <a:gs pos="100000">
                <a:srgbClr val="6389D3">
                  <a:alpha val="87000"/>
                </a:srgbClr>
              </a:gs>
            </a:gsLst>
            <a:lin ang="5400000" scaled="1"/>
          </a:gradFill>
          <a:ln/>
        </p:spPr>
      </p:sp>
      <p:sp>
        <p:nvSpPr>
          <p:cNvPr id="13" name="Text 8"/>
          <p:cNvSpPr/>
          <p:nvPr/>
        </p:nvSpPr>
        <p:spPr>
          <a:xfrm rot="7680000">
            <a:off x="9137650" y="5888355"/>
            <a:ext cx="430530" cy="4305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4" name="Shape 9"/>
          <p:cNvSpPr/>
          <p:nvPr/>
        </p:nvSpPr>
        <p:spPr>
          <a:xfrm rot="4020000">
            <a:off x="9440545" y="886460"/>
            <a:ext cx="219075" cy="219075"/>
          </a:xfrm>
          <a:prstGeom prst="ellipse">
            <a:avLst/>
          </a:prstGeom>
          <a:gradFill flip="none" rotWithShape="1">
            <a:gsLst>
              <a:gs pos="0">
                <a:srgbClr val="D1DCF2">
                  <a:alpha val="14000"/>
                </a:srgbClr>
              </a:gs>
              <a:gs pos="22000">
                <a:srgbClr val="6389D3">
                  <a:alpha val="42000"/>
                </a:srgbClr>
              </a:gs>
              <a:gs pos="45000">
                <a:srgbClr val="6389D3">
                  <a:alpha val="68000"/>
                </a:srgbClr>
              </a:gs>
              <a:gs pos="66000">
                <a:srgbClr val="6389D3">
                  <a:alpha val="76000"/>
                </a:srgbClr>
              </a:gs>
              <a:gs pos="100000">
                <a:srgbClr val="6389D3">
                  <a:alpha val="76000"/>
                </a:srgbClr>
              </a:gs>
            </a:gsLst>
            <a:lin ang="5400000" scaled="1"/>
          </a:gradFill>
          <a:ln/>
        </p:spPr>
      </p:sp>
      <p:sp>
        <p:nvSpPr>
          <p:cNvPr id="15" name="Text 10"/>
          <p:cNvSpPr/>
          <p:nvPr/>
        </p:nvSpPr>
        <p:spPr>
          <a:xfrm rot="4020000">
            <a:off x="9440545" y="886460"/>
            <a:ext cx="219075" cy="21907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158750" y="1753360"/>
            <a:ext cx="11874500" cy="457200"/>
          </a:xfrm>
          <a:prstGeom prst="rect">
            <a:avLst/>
          </a:prstGeom>
          <a:noFill/>
          <a:ln/>
        </p:spPr>
        <p:txBody>
          <a:bodyPr wrap="square" lIns="0" tIns="0" rIns="0" bIns="0" rtlCol="0" anchor="ctr"/>
          <a:lstStyle/>
          <a:p>
            <a:pPr algn="ct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派遣(SES)事業：営業体制と目標設定</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254000" y="2870398"/>
            <a:ext cx="3771900" cy="2234704"/>
          </a:xfrm>
          <a:custGeom>
            <a:avLst/>
            <a:gdLst/>
            <a:ahLst/>
            <a:cxnLst/>
            <a:rect l="l" t="t" r="r" b="b"/>
            <a:pathLst>
              <a:path w="3771900" h="2234704">
                <a:moveTo>
                  <a:pt x="101596" y="0"/>
                </a:moveTo>
                <a:lnTo>
                  <a:pt x="3670304" y="0"/>
                </a:lnTo>
                <a:cubicBezTo>
                  <a:pt x="3726414" y="0"/>
                  <a:pt x="3771900" y="51306"/>
                  <a:pt x="3771900" y="114596"/>
                </a:cubicBezTo>
                <a:lnTo>
                  <a:pt x="3771900" y="2120108"/>
                </a:lnTo>
                <a:cubicBezTo>
                  <a:pt x="3771900" y="2183398"/>
                  <a:pt x="3726414" y="2234704"/>
                  <a:pt x="3670304" y="2234704"/>
                </a:cubicBezTo>
                <a:lnTo>
                  <a:pt x="101596" y="2234704"/>
                </a:lnTo>
                <a:cubicBezTo>
                  <a:pt x="45486" y="2234704"/>
                  <a:pt x="0" y="2183398"/>
                  <a:pt x="0" y="2120108"/>
                </a:cubicBezTo>
                <a:lnTo>
                  <a:pt x="0" y="114596"/>
                </a:lnTo>
                <a:cubicBezTo>
                  <a:pt x="0" y="51306"/>
                  <a:pt x="45486" y="0"/>
                  <a:pt x="101596" y="0"/>
                </a:cubicBezTo>
                <a:close/>
              </a:path>
            </a:pathLst>
          </a:custGeom>
          <a:solidFill>
            <a:srgbClr val="9AB3D4">
              <a:alpha val="20000"/>
            </a:srgbClr>
          </a:solidFill>
          <a:ln/>
        </p:spPr>
      </p:sp>
      <p:sp>
        <p:nvSpPr>
          <p:cNvPr id="5" name="Shape 2"/>
          <p:cNvSpPr/>
          <p:nvPr/>
        </p:nvSpPr>
        <p:spPr>
          <a:xfrm>
            <a:off x="1852745" y="3073466"/>
            <a:ext cx="571500" cy="457200"/>
          </a:xfrm>
          <a:custGeom>
            <a:avLst/>
            <a:gdLst/>
            <a:ahLst/>
            <a:cxnLst/>
            <a:rect l="l" t="t" r="r" b="b"/>
            <a:pathLst>
              <a:path w="571500" h="457200">
                <a:moveTo>
                  <a:pt x="285750" y="14288"/>
                </a:moveTo>
                <a:cubicBezTo>
                  <a:pt x="337006" y="14288"/>
                  <a:pt x="378619" y="55901"/>
                  <a:pt x="378619" y="107156"/>
                </a:cubicBezTo>
                <a:cubicBezTo>
                  <a:pt x="378619" y="158412"/>
                  <a:pt x="337006" y="200025"/>
                  <a:pt x="285750" y="200025"/>
                </a:cubicBezTo>
                <a:cubicBezTo>
                  <a:pt x="234494" y="200025"/>
                  <a:pt x="192881" y="158412"/>
                  <a:pt x="192881" y="107156"/>
                </a:cubicBezTo>
                <a:cubicBezTo>
                  <a:pt x="192881" y="55901"/>
                  <a:pt x="234494" y="14288"/>
                  <a:pt x="285750" y="14288"/>
                </a:cubicBezTo>
                <a:close/>
                <a:moveTo>
                  <a:pt x="85725" y="78581"/>
                </a:moveTo>
                <a:cubicBezTo>
                  <a:pt x="121210" y="78581"/>
                  <a:pt x="150019" y="107390"/>
                  <a:pt x="150019" y="142875"/>
                </a:cubicBezTo>
                <a:cubicBezTo>
                  <a:pt x="150019" y="178360"/>
                  <a:pt x="121210" y="207169"/>
                  <a:pt x="85725" y="207169"/>
                </a:cubicBezTo>
                <a:cubicBezTo>
                  <a:pt x="50240" y="207169"/>
                  <a:pt x="21431" y="178360"/>
                  <a:pt x="21431" y="142875"/>
                </a:cubicBezTo>
                <a:cubicBezTo>
                  <a:pt x="21431" y="107390"/>
                  <a:pt x="50240" y="78581"/>
                  <a:pt x="85725" y="78581"/>
                </a:cubicBezTo>
                <a:close/>
                <a:moveTo>
                  <a:pt x="0" y="371475"/>
                </a:moveTo>
                <a:cubicBezTo>
                  <a:pt x="0" y="308342"/>
                  <a:pt x="51167" y="257175"/>
                  <a:pt x="114300" y="257175"/>
                </a:cubicBezTo>
                <a:cubicBezTo>
                  <a:pt x="125730" y="257175"/>
                  <a:pt x="136803" y="258872"/>
                  <a:pt x="147251" y="261997"/>
                </a:cubicBezTo>
                <a:cubicBezTo>
                  <a:pt x="117872" y="294858"/>
                  <a:pt x="100013" y="338257"/>
                  <a:pt x="100013" y="385763"/>
                </a:cubicBezTo>
                <a:lnTo>
                  <a:pt x="100013" y="400050"/>
                </a:lnTo>
                <a:cubicBezTo>
                  <a:pt x="100013" y="410230"/>
                  <a:pt x="102156" y="419874"/>
                  <a:pt x="105995" y="428625"/>
                </a:cubicBezTo>
                <a:lnTo>
                  <a:pt x="28575" y="428625"/>
                </a:lnTo>
                <a:cubicBezTo>
                  <a:pt x="12769" y="428625"/>
                  <a:pt x="0" y="415856"/>
                  <a:pt x="0" y="400050"/>
                </a:cubicBezTo>
                <a:lnTo>
                  <a:pt x="0" y="371475"/>
                </a:lnTo>
                <a:close/>
                <a:moveTo>
                  <a:pt x="465505" y="428625"/>
                </a:moveTo>
                <a:cubicBezTo>
                  <a:pt x="469344" y="419874"/>
                  <a:pt x="471488" y="410230"/>
                  <a:pt x="471488" y="400050"/>
                </a:cubicBezTo>
                <a:lnTo>
                  <a:pt x="471488" y="385763"/>
                </a:lnTo>
                <a:cubicBezTo>
                  <a:pt x="471488" y="338257"/>
                  <a:pt x="453628" y="294858"/>
                  <a:pt x="424249" y="261997"/>
                </a:cubicBezTo>
                <a:cubicBezTo>
                  <a:pt x="434697" y="258872"/>
                  <a:pt x="445770" y="257175"/>
                  <a:pt x="457200" y="257175"/>
                </a:cubicBezTo>
                <a:cubicBezTo>
                  <a:pt x="520333" y="257175"/>
                  <a:pt x="571500" y="308342"/>
                  <a:pt x="571500" y="371475"/>
                </a:cubicBezTo>
                <a:lnTo>
                  <a:pt x="571500" y="400050"/>
                </a:lnTo>
                <a:cubicBezTo>
                  <a:pt x="571500" y="415856"/>
                  <a:pt x="558731" y="428625"/>
                  <a:pt x="542925" y="428625"/>
                </a:cubicBezTo>
                <a:lnTo>
                  <a:pt x="465505" y="428625"/>
                </a:lnTo>
                <a:close/>
                <a:moveTo>
                  <a:pt x="421481" y="142875"/>
                </a:moveTo>
                <a:cubicBezTo>
                  <a:pt x="421481" y="107390"/>
                  <a:pt x="450290" y="78581"/>
                  <a:pt x="485775" y="78581"/>
                </a:cubicBezTo>
                <a:cubicBezTo>
                  <a:pt x="521260" y="78581"/>
                  <a:pt x="550069" y="107390"/>
                  <a:pt x="550069" y="142875"/>
                </a:cubicBezTo>
                <a:cubicBezTo>
                  <a:pt x="550069" y="178360"/>
                  <a:pt x="521260" y="207169"/>
                  <a:pt x="485775" y="207169"/>
                </a:cubicBezTo>
                <a:cubicBezTo>
                  <a:pt x="450290" y="207169"/>
                  <a:pt x="421481" y="178360"/>
                  <a:pt x="421481" y="142875"/>
                </a:cubicBezTo>
                <a:close/>
                <a:moveTo>
                  <a:pt x="142875" y="385763"/>
                </a:moveTo>
                <a:cubicBezTo>
                  <a:pt x="142875" y="306824"/>
                  <a:pt x="206812" y="242888"/>
                  <a:pt x="285750" y="242888"/>
                </a:cubicBezTo>
                <a:cubicBezTo>
                  <a:pt x="364688" y="242888"/>
                  <a:pt x="428625" y="306824"/>
                  <a:pt x="428625" y="385763"/>
                </a:cubicBezTo>
                <a:lnTo>
                  <a:pt x="428625" y="400050"/>
                </a:lnTo>
                <a:cubicBezTo>
                  <a:pt x="428625" y="415856"/>
                  <a:pt x="415856" y="428625"/>
                  <a:pt x="400050" y="428625"/>
                </a:cubicBezTo>
                <a:lnTo>
                  <a:pt x="171450" y="428625"/>
                </a:lnTo>
                <a:cubicBezTo>
                  <a:pt x="155644" y="428625"/>
                  <a:pt x="142875" y="415856"/>
                  <a:pt x="142875" y="400050"/>
                </a:cubicBezTo>
                <a:lnTo>
                  <a:pt x="142875" y="385763"/>
                </a:lnTo>
                <a:close/>
              </a:path>
            </a:pathLst>
          </a:custGeom>
          <a:solidFill>
            <a:srgbClr val="3C5A85"/>
          </a:solidFill>
          <a:ln/>
        </p:spPr>
      </p:sp>
      <p:sp>
        <p:nvSpPr>
          <p:cNvPr id="6" name="Text 3"/>
          <p:cNvSpPr/>
          <p:nvPr/>
        </p:nvSpPr>
        <p:spPr>
          <a:xfrm>
            <a:off x="1566995" y="3683000"/>
            <a:ext cx="1143000" cy="355600"/>
          </a:xfrm>
          <a:prstGeom prst="rect">
            <a:avLst/>
          </a:prstGeom>
          <a:noFill/>
          <a:ln/>
        </p:spPr>
        <p:txBody>
          <a:bodyPr wrap="square" lIns="0" tIns="0" rIns="0" bIns="0" rtlCol="0" anchor="ctr"/>
          <a:lstStyle/>
          <a:p>
            <a:pPr algn="ctr">
              <a:lnSpc>
                <a:spcPct val="120000"/>
              </a:lnSpc>
            </a:pPr>
            <a:r>
              <a:rPr lang="en-US" sz="2000" b="1" dirty="0">
                <a:solidFill>
                  <a:srgbClr val="3C5A85"/>
                </a:solidFill>
                <a:latin typeface="ＭＳ 明朝" panose="02020609040205080304" pitchFamily="17" charset="-128"/>
                <a:ea typeface="ＭＳ 明朝" panose="02020609040205080304" pitchFamily="17" charset="-128"/>
                <a:cs typeface="Noto Sans SC" pitchFamily="34" charset="-120"/>
              </a:rPr>
              <a:t>営業体制</a:t>
            </a:r>
            <a:endParaRPr lang="en-US" sz="1600" dirty="0">
              <a:latin typeface="ＭＳ 明朝" panose="02020609040205080304" pitchFamily="17" charset="-128"/>
              <a:ea typeface="ＭＳ 明朝" panose="02020609040205080304" pitchFamily="17" charset="-128"/>
            </a:endParaRPr>
          </a:p>
        </p:txBody>
      </p:sp>
      <p:sp>
        <p:nvSpPr>
          <p:cNvPr id="7" name="Text 4"/>
          <p:cNvSpPr/>
          <p:nvPr/>
        </p:nvSpPr>
        <p:spPr>
          <a:xfrm>
            <a:off x="412618" y="4038600"/>
            <a:ext cx="3454400" cy="964044"/>
          </a:xfrm>
          <a:prstGeom prst="rect">
            <a:avLst/>
          </a:prstGeom>
          <a:noFill/>
          <a:ln/>
        </p:spPr>
        <p:txBody>
          <a:bodyPr wrap="square" lIns="0" tIns="0" rIns="0" bIns="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鈴木部長と万さんの2名体制で、既存顧客フォローと新規開拓を並行して推進。状況に応じて営業担当もう一人を募集する想定</a:t>
            </a:r>
            <a:endParaRPr lang="en-US" sz="1600" dirty="0">
              <a:latin typeface="ＭＳ 明朝" panose="02020609040205080304" pitchFamily="17" charset="-128"/>
              <a:ea typeface="ＭＳ 明朝" panose="02020609040205080304" pitchFamily="17" charset="-128"/>
            </a:endParaRPr>
          </a:p>
        </p:txBody>
      </p:sp>
      <p:sp>
        <p:nvSpPr>
          <p:cNvPr id="8" name="Shape 5"/>
          <p:cNvSpPr/>
          <p:nvPr/>
        </p:nvSpPr>
        <p:spPr>
          <a:xfrm>
            <a:off x="4429290" y="2616729"/>
            <a:ext cx="3657600" cy="1320800"/>
          </a:xfrm>
          <a:custGeom>
            <a:avLst/>
            <a:gdLst/>
            <a:ahLst/>
            <a:cxnLst/>
            <a:rect l="l" t="t" r="r" b="b"/>
            <a:pathLst>
              <a:path w="3657600" h="1320800">
                <a:moveTo>
                  <a:pt x="101596" y="0"/>
                </a:moveTo>
                <a:lnTo>
                  <a:pt x="3556004" y="0"/>
                </a:lnTo>
                <a:cubicBezTo>
                  <a:pt x="3612114" y="0"/>
                  <a:pt x="3657600" y="45486"/>
                  <a:pt x="3657600" y="101596"/>
                </a:cubicBezTo>
                <a:lnTo>
                  <a:pt x="3657600" y="1219204"/>
                </a:lnTo>
                <a:cubicBezTo>
                  <a:pt x="3657600" y="1275314"/>
                  <a:pt x="3612114" y="1320800"/>
                  <a:pt x="3556004" y="1320800"/>
                </a:cubicBezTo>
                <a:lnTo>
                  <a:pt x="101596" y="1320800"/>
                </a:lnTo>
                <a:cubicBezTo>
                  <a:pt x="45486" y="1320800"/>
                  <a:pt x="0" y="1275314"/>
                  <a:pt x="0" y="1219204"/>
                </a:cubicBezTo>
                <a:lnTo>
                  <a:pt x="0" y="101596"/>
                </a:lnTo>
                <a:cubicBezTo>
                  <a:pt x="0" y="45486"/>
                  <a:pt x="45486" y="0"/>
                  <a:pt x="101596" y="0"/>
                </a:cubicBezTo>
                <a:close/>
              </a:path>
            </a:pathLst>
          </a:custGeom>
          <a:solidFill>
            <a:srgbClr val="9AB3D4">
              <a:alpha val="10196"/>
            </a:srgbClr>
          </a:solidFill>
          <a:ln/>
        </p:spPr>
      </p:sp>
      <p:sp>
        <p:nvSpPr>
          <p:cNvPr id="9" name="Text 6"/>
          <p:cNvSpPr/>
          <p:nvPr/>
        </p:nvSpPr>
        <p:spPr>
          <a:xfrm>
            <a:off x="4632358" y="2819797"/>
            <a:ext cx="3352800" cy="304800"/>
          </a:xfrm>
          <a:prstGeom prst="rect">
            <a:avLst/>
          </a:prstGeom>
          <a:noFill/>
          <a:ln/>
        </p:spPr>
        <p:txBody>
          <a:bodyPr wrap="square" lIns="0" tIns="0" rIns="0" bIns="0" rtlCol="0" anchor="ctr"/>
          <a:lstStyle/>
          <a:p>
            <a:pPr>
              <a:lnSpc>
                <a:spcPct val="130000"/>
              </a:lnSpc>
            </a:pPr>
            <a:r>
              <a:rPr lang="en-US" sz="1600" b="1" dirty="0">
                <a:solidFill>
                  <a:srgbClr val="678BC7"/>
                </a:solidFill>
                <a:latin typeface="ＭＳ 明朝" panose="02020609040205080304" pitchFamily="17" charset="-128"/>
                <a:ea typeface="ＭＳ 明朝" panose="02020609040205080304" pitchFamily="17" charset="-128"/>
                <a:cs typeface="Noto Sans SC" pitchFamily="34" charset="-120"/>
              </a:rPr>
              <a:t>月次目標</a:t>
            </a:r>
            <a:endParaRPr lang="en-US" sz="1600" dirty="0">
              <a:latin typeface="ＭＳ 明朝" panose="02020609040205080304" pitchFamily="17" charset="-128"/>
              <a:ea typeface="ＭＳ 明朝" panose="02020609040205080304" pitchFamily="17" charset="-128"/>
            </a:endParaRPr>
          </a:p>
        </p:txBody>
      </p:sp>
      <p:sp>
        <p:nvSpPr>
          <p:cNvPr id="10" name="Text 7"/>
          <p:cNvSpPr/>
          <p:nvPr/>
        </p:nvSpPr>
        <p:spPr>
          <a:xfrm>
            <a:off x="4632358" y="3124564"/>
            <a:ext cx="3340100" cy="6096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顧客訪問 </a:t>
            </a:r>
            <a:r>
              <a:rPr lang="en-US" sz="1800" b="1" dirty="0">
                <a:solidFill>
                  <a:srgbClr val="3C5A85"/>
                </a:solidFill>
                <a:latin typeface="ＭＳ 明朝" panose="02020609040205080304" pitchFamily="17" charset="-128"/>
                <a:ea typeface="ＭＳ 明朝" panose="02020609040205080304" pitchFamily="17" charset="-128"/>
                <a:cs typeface="Noto Sans SC" pitchFamily="34" charset="-120"/>
              </a:rPr>
              <a:t>10</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 件以上 </a:t>
            </a:r>
            <a:endParaRPr lang="en-US" sz="1600" dirty="0">
              <a:latin typeface="ＭＳ 明朝" panose="02020609040205080304" pitchFamily="17" charset="-128"/>
              <a:ea typeface="ＭＳ 明朝" panose="02020609040205080304" pitchFamily="17" charset="-128"/>
            </a:endParaRPr>
          </a:p>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新規コンタクト </a:t>
            </a:r>
            <a:r>
              <a:rPr lang="en-US" sz="1800" b="1" dirty="0">
                <a:solidFill>
                  <a:srgbClr val="3C5A85"/>
                </a:solidFill>
                <a:latin typeface="ＭＳ 明朝" panose="02020609040205080304" pitchFamily="17" charset="-128"/>
                <a:ea typeface="ＭＳ 明朝" panose="02020609040205080304" pitchFamily="17" charset="-128"/>
                <a:cs typeface="Noto Sans SC" pitchFamily="34" charset="-120"/>
              </a:rPr>
              <a:t>2</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 社以上</a:t>
            </a:r>
            <a:endParaRPr lang="en-US" sz="1600" dirty="0">
              <a:latin typeface="ＭＳ 明朝" panose="02020609040205080304" pitchFamily="17" charset="-128"/>
              <a:ea typeface="ＭＳ 明朝" panose="02020609040205080304" pitchFamily="17" charset="-128"/>
            </a:endParaRPr>
          </a:p>
        </p:txBody>
      </p:sp>
      <p:sp>
        <p:nvSpPr>
          <p:cNvPr id="11" name="Shape 8"/>
          <p:cNvSpPr/>
          <p:nvPr/>
        </p:nvSpPr>
        <p:spPr>
          <a:xfrm>
            <a:off x="8285096" y="2616729"/>
            <a:ext cx="3657600" cy="1320800"/>
          </a:xfrm>
          <a:custGeom>
            <a:avLst/>
            <a:gdLst/>
            <a:ahLst/>
            <a:cxnLst/>
            <a:rect l="l" t="t" r="r" b="b"/>
            <a:pathLst>
              <a:path w="3657600" h="1320800">
                <a:moveTo>
                  <a:pt x="101596" y="0"/>
                </a:moveTo>
                <a:lnTo>
                  <a:pt x="3556004" y="0"/>
                </a:lnTo>
                <a:cubicBezTo>
                  <a:pt x="3612114" y="0"/>
                  <a:pt x="3657600" y="45486"/>
                  <a:pt x="3657600" y="101596"/>
                </a:cubicBezTo>
                <a:lnTo>
                  <a:pt x="3657600" y="1219204"/>
                </a:lnTo>
                <a:cubicBezTo>
                  <a:pt x="3657600" y="1275314"/>
                  <a:pt x="3612114" y="1320800"/>
                  <a:pt x="3556004" y="1320800"/>
                </a:cubicBezTo>
                <a:lnTo>
                  <a:pt x="101596" y="1320800"/>
                </a:lnTo>
                <a:cubicBezTo>
                  <a:pt x="45486" y="1320800"/>
                  <a:pt x="0" y="1275314"/>
                  <a:pt x="0" y="1219204"/>
                </a:cubicBezTo>
                <a:lnTo>
                  <a:pt x="0" y="101596"/>
                </a:lnTo>
                <a:cubicBezTo>
                  <a:pt x="0" y="45486"/>
                  <a:pt x="45486" y="0"/>
                  <a:pt x="101596" y="0"/>
                </a:cubicBezTo>
                <a:close/>
              </a:path>
            </a:pathLst>
          </a:custGeom>
          <a:solidFill>
            <a:srgbClr val="9AB3D4">
              <a:alpha val="10196"/>
            </a:srgbClr>
          </a:solidFill>
          <a:ln/>
        </p:spPr>
      </p:sp>
      <p:sp>
        <p:nvSpPr>
          <p:cNvPr id="12" name="Text 9"/>
          <p:cNvSpPr/>
          <p:nvPr/>
        </p:nvSpPr>
        <p:spPr>
          <a:xfrm>
            <a:off x="8488164" y="2819797"/>
            <a:ext cx="3352800" cy="304800"/>
          </a:xfrm>
          <a:prstGeom prst="rect">
            <a:avLst/>
          </a:prstGeom>
          <a:noFill/>
          <a:ln/>
        </p:spPr>
        <p:txBody>
          <a:bodyPr wrap="square" lIns="0" tIns="0" rIns="0" bIns="0" rtlCol="0" anchor="ctr"/>
          <a:lstStyle/>
          <a:p>
            <a:pPr>
              <a:lnSpc>
                <a:spcPct val="130000"/>
              </a:lnSpc>
            </a:pPr>
            <a:r>
              <a:rPr lang="en-US" sz="1600" b="1" dirty="0">
                <a:solidFill>
                  <a:srgbClr val="678BC7"/>
                </a:solidFill>
                <a:latin typeface="ＭＳ 明朝" panose="02020609040205080304" pitchFamily="17" charset="-128"/>
                <a:ea typeface="ＭＳ 明朝" panose="02020609040205080304" pitchFamily="17" charset="-128"/>
                <a:cs typeface="Noto Sans SC" pitchFamily="34" charset="-120"/>
              </a:rPr>
              <a:t>稼働・採用目標</a:t>
            </a:r>
            <a:endParaRPr lang="en-US" sz="1600" dirty="0">
              <a:latin typeface="ＭＳ 明朝" panose="02020609040205080304" pitchFamily="17" charset="-128"/>
              <a:ea typeface="ＭＳ 明朝" panose="02020609040205080304" pitchFamily="17" charset="-128"/>
            </a:endParaRPr>
          </a:p>
        </p:txBody>
      </p:sp>
      <p:sp>
        <p:nvSpPr>
          <p:cNvPr id="13" name="Text 10"/>
          <p:cNvSpPr/>
          <p:nvPr/>
        </p:nvSpPr>
        <p:spPr>
          <a:xfrm>
            <a:off x="8488164" y="3124564"/>
            <a:ext cx="3340100" cy="6096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要員純増 </a:t>
            </a:r>
            <a:r>
              <a:rPr lang="en-US" sz="1800" b="1" dirty="0">
                <a:solidFill>
                  <a:srgbClr val="3C5A85"/>
                </a:solidFill>
                <a:latin typeface="ＭＳ 明朝" panose="02020609040205080304" pitchFamily="17" charset="-128"/>
                <a:ea typeface="ＭＳ 明朝" panose="02020609040205080304" pitchFamily="17" charset="-128"/>
                <a:cs typeface="Noto Sans SC" pitchFamily="34" charset="-120"/>
              </a:rPr>
              <a:t>+2</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 名以上 / 月 </a:t>
            </a:r>
            <a:endParaRPr lang="en-US" sz="1600" dirty="0">
              <a:latin typeface="ＭＳ 明朝" panose="02020609040205080304" pitchFamily="17" charset="-128"/>
              <a:ea typeface="ＭＳ 明朝" panose="02020609040205080304" pitchFamily="17" charset="-128"/>
            </a:endParaRPr>
          </a:p>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採用成約 </a:t>
            </a:r>
            <a:r>
              <a:rPr lang="en-US" sz="1800" b="1" dirty="0">
                <a:solidFill>
                  <a:srgbClr val="3C5A85"/>
                </a:solidFill>
                <a:latin typeface="ＭＳ 明朝" panose="02020609040205080304" pitchFamily="17" charset="-128"/>
                <a:ea typeface="ＭＳ 明朝" panose="02020609040205080304" pitchFamily="17" charset="-128"/>
                <a:cs typeface="Noto Sans SC" pitchFamily="34" charset="-120"/>
              </a:rPr>
              <a:t>1</a:t>
            </a: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 件以上</a:t>
            </a:r>
            <a:endParaRPr lang="en-US" sz="1600" dirty="0">
              <a:latin typeface="ＭＳ 明朝" panose="02020609040205080304" pitchFamily="17" charset="-128"/>
              <a:ea typeface="ＭＳ 明朝" panose="02020609040205080304" pitchFamily="17" charset="-128"/>
            </a:endParaRPr>
          </a:p>
        </p:txBody>
      </p:sp>
      <p:sp>
        <p:nvSpPr>
          <p:cNvPr id="14" name="Shape 11"/>
          <p:cNvSpPr/>
          <p:nvPr/>
        </p:nvSpPr>
        <p:spPr>
          <a:xfrm>
            <a:off x="4429290" y="4139902"/>
            <a:ext cx="7505700" cy="965200"/>
          </a:xfrm>
          <a:custGeom>
            <a:avLst/>
            <a:gdLst/>
            <a:ahLst/>
            <a:cxnLst/>
            <a:rect l="l" t="t" r="r" b="b"/>
            <a:pathLst>
              <a:path w="7505700" h="965200">
                <a:moveTo>
                  <a:pt x="101597" y="0"/>
                </a:moveTo>
                <a:lnTo>
                  <a:pt x="7404103" y="0"/>
                </a:lnTo>
                <a:cubicBezTo>
                  <a:pt x="7460213" y="0"/>
                  <a:pt x="7505700" y="45487"/>
                  <a:pt x="7505700" y="101597"/>
                </a:cubicBezTo>
                <a:lnTo>
                  <a:pt x="7505700" y="863603"/>
                </a:lnTo>
                <a:cubicBezTo>
                  <a:pt x="7505700" y="919713"/>
                  <a:pt x="7460213" y="965200"/>
                  <a:pt x="7404103" y="965200"/>
                </a:cubicBezTo>
                <a:lnTo>
                  <a:pt x="101597" y="965200"/>
                </a:lnTo>
                <a:cubicBezTo>
                  <a:pt x="45487" y="965200"/>
                  <a:pt x="0" y="919713"/>
                  <a:pt x="0" y="863603"/>
                </a:cubicBezTo>
                <a:lnTo>
                  <a:pt x="0" y="101597"/>
                </a:lnTo>
                <a:cubicBezTo>
                  <a:pt x="0" y="45487"/>
                  <a:pt x="45487" y="0"/>
                  <a:pt x="101597" y="0"/>
                </a:cubicBezTo>
                <a:close/>
              </a:path>
            </a:pathLst>
          </a:custGeom>
          <a:solidFill>
            <a:srgbClr val="9AB3D4">
              <a:alpha val="10196"/>
            </a:srgbClr>
          </a:solidFill>
          <a:ln/>
        </p:spPr>
      </p:sp>
      <p:sp>
        <p:nvSpPr>
          <p:cNvPr id="15" name="Text 12"/>
          <p:cNvSpPr/>
          <p:nvPr/>
        </p:nvSpPr>
        <p:spPr>
          <a:xfrm>
            <a:off x="4632358" y="4342970"/>
            <a:ext cx="7200900" cy="304800"/>
          </a:xfrm>
          <a:prstGeom prst="rect">
            <a:avLst/>
          </a:prstGeom>
          <a:noFill/>
          <a:ln/>
        </p:spPr>
        <p:txBody>
          <a:bodyPr wrap="square" lIns="0" tIns="0" rIns="0" bIns="0" rtlCol="0" anchor="ctr"/>
          <a:lstStyle/>
          <a:p>
            <a:pPr>
              <a:lnSpc>
                <a:spcPct val="130000"/>
              </a:lnSpc>
            </a:pPr>
            <a:r>
              <a:rPr lang="en-US" sz="1600" b="1" dirty="0">
                <a:solidFill>
                  <a:srgbClr val="678BC7"/>
                </a:solidFill>
                <a:latin typeface="ＭＳ 明朝" panose="02020609040205080304" pitchFamily="17" charset="-128"/>
                <a:ea typeface="ＭＳ 明朝" panose="02020609040205080304" pitchFamily="17" charset="-128"/>
                <a:cs typeface="Noto Sans SC" pitchFamily="34" charset="-120"/>
              </a:rPr>
              <a:t>利益目標</a:t>
            </a:r>
            <a:endParaRPr lang="en-US" sz="1600" dirty="0">
              <a:latin typeface="ＭＳ 明朝" panose="02020609040205080304" pitchFamily="17" charset="-128"/>
              <a:ea typeface="ＭＳ 明朝" panose="02020609040205080304" pitchFamily="17" charset="-128"/>
            </a:endParaRPr>
          </a:p>
        </p:txBody>
      </p:sp>
      <p:sp>
        <p:nvSpPr>
          <p:cNvPr id="16" name="Text 13"/>
          <p:cNvSpPr/>
          <p:nvPr/>
        </p:nvSpPr>
        <p:spPr>
          <a:xfrm>
            <a:off x="4632358" y="4647737"/>
            <a:ext cx="7188200" cy="2540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営業利益率の維持・向上を図る。</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20650"/>
            <a:ext cx="12311380" cy="6978650"/>
          </a:xfrm>
          <a:prstGeom prst="rect">
            <a:avLst/>
          </a:prstGeom>
        </p:spPr>
      </p:pic>
      <p:sp>
        <p:nvSpPr>
          <p:cNvPr id="3" name="Text 0"/>
          <p:cNvSpPr/>
          <p:nvPr/>
        </p:nvSpPr>
        <p:spPr>
          <a:xfrm>
            <a:off x="158750" y="1905828"/>
            <a:ext cx="11874500" cy="457200"/>
          </a:xfrm>
          <a:prstGeom prst="rect">
            <a:avLst/>
          </a:prstGeom>
          <a:noFill/>
          <a:ln/>
        </p:spPr>
        <p:txBody>
          <a:bodyPr wrap="square" lIns="0" tIns="0" rIns="0" bIns="0" rtlCol="0" anchor="ctr"/>
          <a:lstStyle/>
          <a:p>
            <a:pPr algn="ct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派遣(SES)事業：KPIと評価基準</a:t>
            </a:r>
            <a:endParaRPr lang="en-US" sz="1600" dirty="0">
              <a:latin typeface="ＭＳ 明朝" panose="02020609040205080304" pitchFamily="17" charset="-128"/>
              <a:ea typeface="ＭＳ 明朝" panose="02020609040205080304" pitchFamily="17" charset="-128"/>
            </a:endParaRPr>
          </a:p>
        </p:txBody>
      </p:sp>
      <p:sp>
        <p:nvSpPr>
          <p:cNvPr id="4" name="Shape 1"/>
          <p:cNvSpPr/>
          <p:nvPr/>
        </p:nvSpPr>
        <p:spPr>
          <a:xfrm>
            <a:off x="254000" y="2667662"/>
            <a:ext cx="11684000" cy="660400"/>
          </a:xfrm>
          <a:custGeom>
            <a:avLst/>
            <a:gdLst/>
            <a:ahLst/>
            <a:cxnLst/>
            <a:rect l="l" t="t" r="r" b="b"/>
            <a:pathLst>
              <a:path w="11684000" h="660400">
                <a:moveTo>
                  <a:pt x="101603" y="0"/>
                </a:moveTo>
                <a:lnTo>
                  <a:pt x="11582397" y="0"/>
                </a:lnTo>
                <a:cubicBezTo>
                  <a:pt x="11638511" y="0"/>
                  <a:pt x="11684000" y="45489"/>
                  <a:pt x="11684000" y="101603"/>
                </a:cubicBezTo>
                <a:lnTo>
                  <a:pt x="11684000" y="558797"/>
                </a:lnTo>
                <a:cubicBezTo>
                  <a:pt x="11684000" y="614911"/>
                  <a:pt x="11638511" y="660400"/>
                  <a:pt x="11582397" y="660400"/>
                </a:cubicBezTo>
                <a:lnTo>
                  <a:pt x="101603" y="660400"/>
                </a:lnTo>
                <a:cubicBezTo>
                  <a:pt x="45527" y="660400"/>
                  <a:pt x="0" y="614873"/>
                  <a:pt x="0" y="558797"/>
                </a:cubicBezTo>
                <a:lnTo>
                  <a:pt x="0" y="101603"/>
                </a:lnTo>
                <a:cubicBezTo>
                  <a:pt x="0" y="45527"/>
                  <a:pt x="45527" y="0"/>
                  <a:pt x="101603" y="0"/>
                </a:cubicBezTo>
                <a:close/>
              </a:path>
            </a:pathLst>
          </a:custGeom>
          <a:solidFill>
            <a:srgbClr val="9AB3D4">
              <a:alpha val="10196"/>
            </a:srgbClr>
          </a:solidFill>
          <a:ln/>
        </p:spPr>
      </p:sp>
      <p:sp>
        <p:nvSpPr>
          <p:cNvPr id="5" name="Text 2"/>
          <p:cNvSpPr/>
          <p:nvPr/>
        </p:nvSpPr>
        <p:spPr>
          <a:xfrm>
            <a:off x="406301" y="2845264"/>
            <a:ext cx="29464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月次顧客訪問</a:t>
            </a:r>
            <a:endParaRPr lang="en-US" sz="1600" dirty="0">
              <a:latin typeface="ＭＳ 明朝" panose="02020609040205080304" pitchFamily="17" charset="-128"/>
              <a:ea typeface="ＭＳ 明朝" panose="02020609040205080304" pitchFamily="17" charset="-128"/>
            </a:endParaRPr>
          </a:p>
        </p:txBody>
      </p:sp>
      <p:sp>
        <p:nvSpPr>
          <p:cNvPr id="6" name="Shape 3"/>
          <p:cNvSpPr/>
          <p:nvPr/>
        </p:nvSpPr>
        <p:spPr>
          <a:xfrm>
            <a:off x="3251068" y="2819963"/>
            <a:ext cx="2133600" cy="355600"/>
          </a:xfrm>
          <a:custGeom>
            <a:avLst/>
            <a:gdLst/>
            <a:ahLst/>
            <a:cxnLst/>
            <a:rect l="l" t="t" r="r" b="b"/>
            <a:pathLst>
              <a:path w="2133600" h="355600">
                <a:moveTo>
                  <a:pt x="76202" y="0"/>
                </a:moveTo>
                <a:lnTo>
                  <a:pt x="2133600" y="0"/>
                </a:lnTo>
                <a:lnTo>
                  <a:pt x="2133600" y="355600"/>
                </a:lnTo>
                <a:lnTo>
                  <a:pt x="76202" y="355600"/>
                </a:lnTo>
                <a:cubicBezTo>
                  <a:pt x="34145" y="355600"/>
                  <a:pt x="0" y="321455"/>
                  <a:pt x="0" y="279398"/>
                </a:cubicBezTo>
                <a:lnTo>
                  <a:pt x="0" y="76202"/>
                </a:lnTo>
                <a:cubicBezTo>
                  <a:pt x="0" y="34145"/>
                  <a:pt x="34145" y="0"/>
                  <a:pt x="76202" y="0"/>
                </a:cubicBezTo>
                <a:close/>
              </a:path>
            </a:pathLst>
          </a:custGeom>
          <a:solidFill>
            <a:srgbClr val="3C5A85"/>
          </a:solidFill>
          <a:ln/>
        </p:spPr>
      </p:sp>
      <p:sp>
        <p:nvSpPr>
          <p:cNvPr id="7" name="Text 4"/>
          <p:cNvSpPr/>
          <p:nvPr/>
        </p:nvSpPr>
        <p:spPr>
          <a:xfrm>
            <a:off x="3206618" y="2819963"/>
            <a:ext cx="2222500" cy="355600"/>
          </a:xfrm>
          <a:prstGeom prst="rect">
            <a:avLst/>
          </a:prstGeom>
          <a:noFill/>
          <a:ln/>
        </p:spPr>
        <p:txBody>
          <a:bodyPr wrap="square" lIns="50800" tIns="50800" rIns="50800" bIns="50800" rtlCol="0" anchor="ctr"/>
          <a:lstStyle/>
          <a:p>
            <a:pPr algn="ctr">
              <a:lnSpc>
                <a:spcPct val="120000"/>
              </a:lnSpc>
            </a:pPr>
            <a:r>
              <a:rPr lang="en-US" sz="1400" b="1" dirty="0">
                <a:solidFill>
                  <a:srgbClr val="FFFFFF"/>
                </a:solidFill>
                <a:latin typeface="ＭＳ 明朝" panose="02020609040205080304" pitchFamily="17" charset="-128"/>
                <a:ea typeface="ＭＳ 明朝" panose="02020609040205080304" pitchFamily="17" charset="-128"/>
                <a:cs typeface="Noto Sans SC" pitchFamily="34" charset="-120"/>
              </a:rPr>
              <a:t>A: 12件以上</a:t>
            </a:r>
            <a:endParaRPr lang="en-US" sz="1600" dirty="0">
              <a:latin typeface="ＭＳ 明朝" panose="02020609040205080304" pitchFamily="17" charset="-128"/>
              <a:ea typeface="ＭＳ 明朝" panose="02020609040205080304" pitchFamily="17" charset="-128"/>
            </a:endParaRPr>
          </a:p>
        </p:txBody>
      </p:sp>
      <p:sp>
        <p:nvSpPr>
          <p:cNvPr id="8" name="Shape 5"/>
          <p:cNvSpPr/>
          <p:nvPr/>
        </p:nvSpPr>
        <p:spPr>
          <a:xfrm>
            <a:off x="5384602" y="2819963"/>
            <a:ext cx="2133600" cy="355600"/>
          </a:xfrm>
          <a:custGeom>
            <a:avLst/>
            <a:gdLst/>
            <a:ahLst/>
            <a:cxnLst/>
            <a:rect l="l" t="t" r="r" b="b"/>
            <a:pathLst>
              <a:path w="2133600" h="355600">
                <a:moveTo>
                  <a:pt x="0" y="0"/>
                </a:moveTo>
                <a:lnTo>
                  <a:pt x="2133600" y="0"/>
                </a:lnTo>
                <a:lnTo>
                  <a:pt x="2133600" y="355600"/>
                </a:lnTo>
                <a:lnTo>
                  <a:pt x="0" y="355600"/>
                </a:lnTo>
                <a:lnTo>
                  <a:pt x="0" y="0"/>
                </a:lnTo>
                <a:close/>
              </a:path>
            </a:pathLst>
          </a:custGeom>
          <a:solidFill>
            <a:srgbClr val="9AB3D4">
              <a:alpha val="60000"/>
            </a:srgbClr>
          </a:solidFill>
          <a:ln/>
        </p:spPr>
      </p:sp>
      <p:sp>
        <p:nvSpPr>
          <p:cNvPr id="9" name="Text 6"/>
          <p:cNvSpPr/>
          <p:nvPr/>
        </p:nvSpPr>
        <p:spPr>
          <a:xfrm>
            <a:off x="5340152" y="2819963"/>
            <a:ext cx="2222500" cy="355600"/>
          </a:xfrm>
          <a:prstGeom prst="rect">
            <a:avLst/>
          </a:prstGeom>
          <a:noFill/>
          <a:ln/>
        </p:spPr>
        <p:txBody>
          <a:bodyPr wrap="square" lIns="50800" tIns="50800" rIns="50800" bIns="508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B: 10~11件</a:t>
            </a:r>
            <a:endParaRPr lang="en-US" sz="1600" dirty="0">
              <a:latin typeface="ＭＳ 明朝" panose="02020609040205080304" pitchFamily="17" charset="-128"/>
              <a:ea typeface="ＭＳ 明朝" panose="02020609040205080304" pitchFamily="17" charset="-128"/>
            </a:endParaRPr>
          </a:p>
        </p:txBody>
      </p:sp>
      <p:sp>
        <p:nvSpPr>
          <p:cNvPr id="10" name="Shape 7"/>
          <p:cNvSpPr/>
          <p:nvPr/>
        </p:nvSpPr>
        <p:spPr>
          <a:xfrm>
            <a:off x="7518135" y="2819963"/>
            <a:ext cx="2133600" cy="355600"/>
          </a:xfrm>
          <a:custGeom>
            <a:avLst/>
            <a:gdLst/>
            <a:ahLst/>
            <a:cxnLst/>
            <a:rect l="l" t="t" r="r" b="b"/>
            <a:pathLst>
              <a:path w="2133600" h="355600">
                <a:moveTo>
                  <a:pt x="0" y="0"/>
                </a:moveTo>
                <a:lnTo>
                  <a:pt x="2133600" y="0"/>
                </a:lnTo>
                <a:lnTo>
                  <a:pt x="2133600" y="355600"/>
                </a:lnTo>
                <a:lnTo>
                  <a:pt x="0" y="355600"/>
                </a:lnTo>
                <a:lnTo>
                  <a:pt x="0" y="0"/>
                </a:lnTo>
                <a:close/>
              </a:path>
            </a:pathLst>
          </a:custGeom>
          <a:solidFill>
            <a:srgbClr val="9AB3D4">
              <a:alpha val="40000"/>
            </a:srgbClr>
          </a:solidFill>
          <a:ln/>
        </p:spPr>
      </p:sp>
      <p:sp>
        <p:nvSpPr>
          <p:cNvPr id="11" name="Text 8"/>
          <p:cNvSpPr/>
          <p:nvPr/>
        </p:nvSpPr>
        <p:spPr>
          <a:xfrm>
            <a:off x="7473685" y="2819963"/>
            <a:ext cx="2222500" cy="355600"/>
          </a:xfrm>
          <a:prstGeom prst="rect">
            <a:avLst/>
          </a:prstGeom>
          <a:noFill/>
          <a:ln/>
        </p:spPr>
        <p:txBody>
          <a:bodyPr wrap="square" lIns="50800" tIns="50800" rIns="50800" bIns="508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C: 8~9件</a:t>
            </a:r>
            <a:endParaRPr lang="en-US" sz="1600" dirty="0">
              <a:latin typeface="ＭＳ 明朝" panose="02020609040205080304" pitchFamily="17" charset="-128"/>
              <a:ea typeface="ＭＳ 明朝" panose="02020609040205080304" pitchFamily="17" charset="-128"/>
            </a:endParaRPr>
          </a:p>
        </p:txBody>
      </p:sp>
      <p:sp>
        <p:nvSpPr>
          <p:cNvPr id="12" name="Shape 9"/>
          <p:cNvSpPr/>
          <p:nvPr/>
        </p:nvSpPr>
        <p:spPr>
          <a:xfrm>
            <a:off x="9651669" y="2819963"/>
            <a:ext cx="2133600" cy="355600"/>
          </a:xfrm>
          <a:custGeom>
            <a:avLst/>
            <a:gdLst/>
            <a:ahLst/>
            <a:cxnLst/>
            <a:rect l="l" t="t" r="r" b="b"/>
            <a:pathLst>
              <a:path w="2133600" h="355600">
                <a:moveTo>
                  <a:pt x="0" y="0"/>
                </a:moveTo>
                <a:lnTo>
                  <a:pt x="2057398" y="0"/>
                </a:lnTo>
                <a:cubicBezTo>
                  <a:pt x="2099483" y="0"/>
                  <a:pt x="2133600" y="34117"/>
                  <a:pt x="2133600" y="76202"/>
                </a:cubicBezTo>
                <a:lnTo>
                  <a:pt x="2133600" y="279398"/>
                </a:lnTo>
                <a:cubicBezTo>
                  <a:pt x="2133600" y="321483"/>
                  <a:pt x="2099483" y="355600"/>
                  <a:pt x="2057398" y="355600"/>
                </a:cubicBezTo>
                <a:lnTo>
                  <a:pt x="0" y="355600"/>
                </a:lnTo>
                <a:lnTo>
                  <a:pt x="0" y="0"/>
                </a:lnTo>
                <a:close/>
              </a:path>
            </a:pathLst>
          </a:custGeom>
          <a:solidFill>
            <a:srgbClr val="9AB3D4">
              <a:alpha val="20000"/>
            </a:srgbClr>
          </a:solidFill>
          <a:ln/>
        </p:spPr>
      </p:sp>
      <p:sp>
        <p:nvSpPr>
          <p:cNvPr id="13" name="Text 10"/>
          <p:cNvSpPr/>
          <p:nvPr/>
        </p:nvSpPr>
        <p:spPr>
          <a:xfrm>
            <a:off x="9607219" y="2819963"/>
            <a:ext cx="2222500" cy="355600"/>
          </a:xfrm>
          <a:prstGeom prst="rect">
            <a:avLst/>
          </a:prstGeom>
          <a:noFill/>
          <a:ln/>
        </p:spPr>
        <p:txBody>
          <a:bodyPr wrap="square" lIns="50800" tIns="50800" rIns="50800" bIns="508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D: 7件以下</a:t>
            </a:r>
            <a:endParaRPr lang="en-US" sz="1600" dirty="0">
              <a:latin typeface="ＭＳ 明朝" panose="02020609040205080304" pitchFamily="17" charset="-128"/>
              <a:ea typeface="ＭＳ 明朝" panose="02020609040205080304" pitchFamily="17" charset="-128"/>
            </a:endParaRPr>
          </a:p>
        </p:txBody>
      </p:sp>
      <p:sp>
        <p:nvSpPr>
          <p:cNvPr id="14" name="Shape 11"/>
          <p:cNvSpPr/>
          <p:nvPr/>
        </p:nvSpPr>
        <p:spPr>
          <a:xfrm>
            <a:off x="254000" y="3479933"/>
            <a:ext cx="11684000" cy="660400"/>
          </a:xfrm>
          <a:custGeom>
            <a:avLst/>
            <a:gdLst/>
            <a:ahLst/>
            <a:cxnLst/>
            <a:rect l="l" t="t" r="r" b="b"/>
            <a:pathLst>
              <a:path w="11684000" h="660400">
                <a:moveTo>
                  <a:pt x="101603" y="0"/>
                </a:moveTo>
                <a:lnTo>
                  <a:pt x="11582397" y="0"/>
                </a:lnTo>
                <a:cubicBezTo>
                  <a:pt x="11638511" y="0"/>
                  <a:pt x="11684000" y="45489"/>
                  <a:pt x="11684000" y="101603"/>
                </a:cubicBezTo>
                <a:lnTo>
                  <a:pt x="11684000" y="558797"/>
                </a:lnTo>
                <a:cubicBezTo>
                  <a:pt x="11684000" y="614911"/>
                  <a:pt x="11638511" y="660400"/>
                  <a:pt x="11582397" y="660400"/>
                </a:cubicBezTo>
                <a:lnTo>
                  <a:pt x="101603" y="660400"/>
                </a:lnTo>
                <a:cubicBezTo>
                  <a:pt x="45527" y="660400"/>
                  <a:pt x="0" y="614873"/>
                  <a:pt x="0" y="558797"/>
                </a:cubicBezTo>
                <a:lnTo>
                  <a:pt x="0" y="101603"/>
                </a:lnTo>
                <a:cubicBezTo>
                  <a:pt x="0" y="45527"/>
                  <a:pt x="45527" y="0"/>
                  <a:pt x="101603" y="0"/>
                </a:cubicBezTo>
                <a:close/>
              </a:path>
            </a:pathLst>
          </a:custGeom>
          <a:solidFill>
            <a:srgbClr val="9AB3D4">
              <a:alpha val="10196"/>
            </a:srgbClr>
          </a:solidFill>
          <a:ln/>
        </p:spPr>
      </p:sp>
      <p:sp>
        <p:nvSpPr>
          <p:cNvPr id="15" name="Text 12"/>
          <p:cNvSpPr/>
          <p:nvPr/>
        </p:nvSpPr>
        <p:spPr>
          <a:xfrm>
            <a:off x="406301" y="3657535"/>
            <a:ext cx="29464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新規コンタクト企業数</a:t>
            </a:r>
            <a:endParaRPr lang="en-US" sz="1600" dirty="0">
              <a:latin typeface="ＭＳ 明朝" panose="02020609040205080304" pitchFamily="17" charset="-128"/>
              <a:ea typeface="ＭＳ 明朝" panose="02020609040205080304" pitchFamily="17" charset="-128"/>
            </a:endParaRPr>
          </a:p>
        </p:txBody>
      </p:sp>
      <p:sp>
        <p:nvSpPr>
          <p:cNvPr id="16" name="Shape 13"/>
          <p:cNvSpPr/>
          <p:nvPr/>
        </p:nvSpPr>
        <p:spPr>
          <a:xfrm>
            <a:off x="3251068" y="3632234"/>
            <a:ext cx="2133600" cy="355600"/>
          </a:xfrm>
          <a:custGeom>
            <a:avLst/>
            <a:gdLst/>
            <a:ahLst/>
            <a:cxnLst/>
            <a:rect l="l" t="t" r="r" b="b"/>
            <a:pathLst>
              <a:path w="2133600" h="355600">
                <a:moveTo>
                  <a:pt x="76202" y="0"/>
                </a:moveTo>
                <a:lnTo>
                  <a:pt x="2133600" y="0"/>
                </a:lnTo>
                <a:lnTo>
                  <a:pt x="2133600" y="355600"/>
                </a:lnTo>
                <a:lnTo>
                  <a:pt x="76202" y="355600"/>
                </a:lnTo>
                <a:cubicBezTo>
                  <a:pt x="34145" y="355600"/>
                  <a:pt x="0" y="321455"/>
                  <a:pt x="0" y="279398"/>
                </a:cubicBezTo>
                <a:lnTo>
                  <a:pt x="0" y="76202"/>
                </a:lnTo>
                <a:cubicBezTo>
                  <a:pt x="0" y="34145"/>
                  <a:pt x="34145" y="0"/>
                  <a:pt x="76202" y="0"/>
                </a:cubicBezTo>
                <a:close/>
              </a:path>
            </a:pathLst>
          </a:custGeom>
          <a:solidFill>
            <a:srgbClr val="3C5A85"/>
          </a:solidFill>
          <a:ln/>
        </p:spPr>
      </p:sp>
      <p:sp>
        <p:nvSpPr>
          <p:cNvPr id="17" name="Text 14"/>
          <p:cNvSpPr/>
          <p:nvPr/>
        </p:nvSpPr>
        <p:spPr>
          <a:xfrm>
            <a:off x="3206618" y="3632234"/>
            <a:ext cx="2222500" cy="355600"/>
          </a:xfrm>
          <a:prstGeom prst="rect">
            <a:avLst/>
          </a:prstGeom>
          <a:noFill/>
          <a:ln/>
        </p:spPr>
        <p:txBody>
          <a:bodyPr wrap="square" lIns="50800" tIns="50800" rIns="50800" bIns="50800" rtlCol="0" anchor="ctr"/>
          <a:lstStyle/>
          <a:p>
            <a:pPr algn="ctr">
              <a:lnSpc>
                <a:spcPct val="120000"/>
              </a:lnSpc>
            </a:pPr>
            <a:r>
              <a:rPr lang="en-US" sz="1400" b="1" dirty="0">
                <a:solidFill>
                  <a:srgbClr val="FFFFFF"/>
                </a:solidFill>
                <a:latin typeface="ＭＳ 明朝" panose="02020609040205080304" pitchFamily="17" charset="-128"/>
                <a:ea typeface="ＭＳ 明朝" panose="02020609040205080304" pitchFamily="17" charset="-128"/>
                <a:cs typeface="Noto Sans SC" pitchFamily="34" charset="-120"/>
              </a:rPr>
              <a:t>A: 4社以上</a:t>
            </a:r>
            <a:endParaRPr lang="en-US" sz="1600" dirty="0">
              <a:latin typeface="ＭＳ 明朝" panose="02020609040205080304" pitchFamily="17" charset="-128"/>
              <a:ea typeface="ＭＳ 明朝" panose="02020609040205080304" pitchFamily="17" charset="-128"/>
            </a:endParaRPr>
          </a:p>
        </p:txBody>
      </p:sp>
      <p:sp>
        <p:nvSpPr>
          <p:cNvPr id="18" name="Shape 15"/>
          <p:cNvSpPr/>
          <p:nvPr/>
        </p:nvSpPr>
        <p:spPr>
          <a:xfrm>
            <a:off x="5384602" y="3632234"/>
            <a:ext cx="2133600" cy="355600"/>
          </a:xfrm>
          <a:custGeom>
            <a:avLst/>
            <a:gdLst/>
            <a:ahLst/>
            <a:cxnLst/>
            <a:rect l="l" t="t" r="r" b="b"/>
            <a:pathLst>
              <a:path w="2133600" h="355600">
                <a:moveTo>
                  <a:pt x="0" y="0"/>
                </a:moveTo>
                <a:lnTo>
                  <a:pt x="2133600" y="0"/>
                </a:lnTo>
                <a:lnTo>
                  <a:pt x="2133600" y="355600"/>
                </a:lnTo>
                <a:lnTo>
                  <a:pt x="0" y="355600"/>
                </a:lnTo>
                <a:lnTo>
                  <a:pt x="0" y="0"/>
                </a:lnTo>
                <a:close/>
              </a:path>
            </a:pathLst>
          </a:custGeom>
          <a:solidFill>
            <a:srgbClr val="9AB3D4">
              <a:alpha val="60000"/>
            </a:srgbClr>
          </a:solidFill>
          <a:ln/>
        </p:spPr>
      </p:sp>
      <p:sp>
        <p:nvSpPr>
          <p:cNvPr id="19" name="Text 16"/>
          <p:cNvSpPr/>
          <p:nvPr/>
        </p:nvSpPr>
        <p:spPr>
          <a:xfrm>
            <a:off x="5340152" y="3632234"/>
            <a:ext cx="2222500" cy="355600"/>
          </a:xfrm>
          <a:prstGeom prst="rect">
            <a:avLst/>
          </a:prstGeom>
          <a:noFill/>
          <a:ln/>
        </p:spPr>
        <p:txBody>
          <a:bodyPr wrap="square" lIns="50800" tIns="50800" rIns="50800" bIns="508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B: 2~3社</a:t>
            </a:r>
            <a:endParaRPr lang="en-US" sz="1600" dirty="0">
              <a:latin typeface="ＭＳ 明朝" panose="02020609040205080304" pitchFamily="17" charset="-128"/>
              <a:ea typeface="ＭＳ 明朝" panose="02020609040205080304" pitchFamily="17" charset="-128"/>
            </a:endParaRPr>
          </a:p>
        </p:txBody>
      </p:sp>
      <p:sp>
        <p:nvSpPr>
          <p:cNvPr id="20" name="Shape 17"/>
          <p:cNvSpPr/>
          <p:nvPr/>
        </p:nvSpPr>
        <p:spPr>
          <a:xfrm>
            <a:off x="7518135" y="3632234"/>
            <a:ext cx="2133600" cy="355600"/>
          </a:xfrm>
          <a:custGeom>
            <a:avLst/>
            <a:gdLst/>
            <a:ahLst/>
            <a:cxnLst/>
            <a:rect l="l" t="t" r="r" b="b"/>
            <a:pathLst>
              <a:path w="2133600" h="355600">
                <a:moveTo>
                  <a:pt x="0" y="0"/>
                </a:moveTo>
                <a:lnTo>
                  <a:pt x="2133600" y="0"/>
                </a:lnTo>
                <a:lnTo>
                  <a:pt x="2133600" y="355600"/>
                </a:lnTo>
                <a:lnTo>
                  <a:pt x="0" y="355600"/>
                </a:lnTo>
                <a:lnTo>
                  <a:pt x="0" y="0"/>
                </a:lnTo>
                <a:close/>
              </a:path>
            </a:pathLst>
          </a:custGeom>
          <a:solidFill>
            <a:srgbClr val="9AB3D4">
              <a:alpha val="40000"/>
            </a:srgbClr>
          </a:solidFill>
          <a:ln/>
        </p:spPr>
      </p:sp>
      <p:sp>
        <p:nvSpPr>
          <p:cNvPr id="21" name="Text 18"/>
          <p:cNvSpPr/>
          <p:nvPr/>
        </p:nvSpPr>
        <p:spPr>
          <a:xfrm>
            <a:off x="7473685" y="3632234"/>
            <a:ext cx="2222500" cy="355600"/>
          </a:xfrm>
          <a:prstGeom prst="rect">
            <a:avLst/>
          </a:prstGeom>
          <a:noFill/>
          <a:ln/>
        </p:spPr>
        <p:txBody>
          <a:bodyPr wrap="square" lIns="50800" tIns="50800" rIns="50800" bIns="508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C: 1社</a:t>
            </a:r>
            <a:endParaRPr lang="en-US" sz="1600" dirty="0">
              <a:latin typeface="ＭＳ 明朝" panose="02020609040205080304" pitchFamily="17" charset="-128"/>
              <a:ea typeface="ＭＳ 明朝" panose="02020609040205080304" pitchFamily="17" charset="-128"/>
            </a:endParaRPr>
          </a:p>
        </p:txBody>
      </p:sp>
      <p:sp>
        <p:nvSpPr>
          <p:cNvPr id="22" name="Shape 19"/>
          <p:cNvSpPr/>
          <p:nvPr/>
        </p:nvSpPr>
        <p:spPr>
          <a:xfrm>
            <a:off x="9651669" y="3632234"/>
            <a:ext cx="2133600" cy="355600"/>
          </a:xfrm>
          <a:custGeom>
            <a:avLst/>
            <a:gdLst/>
            <a:ahLst/>
            <a:cxnLst/>
            <a:rect l="l" t="t" r="r" b="b"/>
            <a:pathLst>
              <a:path w="2133600" h="355600">
                <a:moveTo>
                  <a:pt x="0" y="0"/>
                </a:moveTo>
                <a:lnTo>
                  <a:pt x="2057398" y="0"/>
                </a:lnTo>
                <a:cubicBezTo>
                  <a:pt x="2099483" y="0"/>
                  <a:pt x="2133600" y="34117"/>
                  <a:pt x="2133600" y="76202"/>
                </a:cubicBezTo>
                <a:lnTo>
                  <a:pt x="2133600" y="279398"/>
                </a:lnTo>
                <a:cubicBezTo>
                  <a:pt x="2133600" y="321483"/>
                  <a:pt x="2099483" y="355600"/>
                  <a:pt x="2057398" y="355600"/>
                </a:cubicBezTo>
                <a:lnTo>
                  <a:pt x="0" y="355600"/>
                </a:lnTo>
                <a:lnTo>
                  <a:pt x="0" y="0"/>
                </a:lnTo>
                <a:close/>
              </a:path>
            </a:pathLst>
          </a:custGeom>
          <a:solidFill>
            <a:srgbClr val="9AB3D4">
              <a:alpha val="20000"/>
            </a:srgbClr>
          </a:solidFill>
          <a:ln/>
        </p:spPr>
      </p:sp>
      <p:sp>
        <p:nvSpPr>
          <p:cNvPr id="23" name="Text 20"/>
          <p:cNvSpPr/>
          <p:nvPr/>
        </p:nvSpPr>
        <p:spPr>
          <a:xfrm>
            <a:off x="9607219" y="3632234"/>
            <a:ext cx="2222500" cy="355600"/>
          </a:xfrm>
          <a:prstGeom prst="rect">
            <a:avLst/>
          </a:prstGeom>
          <a:noFill/>
          <a:ln/>
        </p:spPr>
        <p:txBody>
          <a:bodyPr wrap="square" lIns="50800" tIns="50800" rIns="50800" bIns="508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D: 0社</a:t>
            </a:r>
            <a:endParaRPr lang="en-US" sz="1600" dirty="0">
              <a:latin typeface="ＭＳ 明朝" panose="02020609040205080304" pitchFamily="17" charset="-128"/>
              <a:ea typeface="ＭＳ 明朝" panose="02020609040205080304" pitchFamily="17" charset="-128"/>
            </a:endParaRPr>
          </a:p>
        </p:txBody>
      </p:sp>
      <p:sp>
        <p:nvSpPr>
          <p:cNvPr id="24" name="Shape 21"/>
          <p:cNvSpPr/>
          <p:nvPr/>
        </p:nvSpPr>
        <p:spPr>
          <a:xfrm>
            <a:off x="254000" y="4292203"/>
            <a:ext cx="11684000" cy="660400"/>
          </a:xfrm>
          <a:custGeom>
            <a:avLst/>
            <a:gdLst/>
            <a:ahLst/>
            <a:cxnLst/>
            <a:rect l="l" t="t" r="r" b="b"/>
            <a:pathLst>
              <a:path w="11684000" h="660400">
                <a:moveTo>
                  <a:pt x="101603" y="0"/>
                </a:moveTo>
                <a:lnTo>
                  <a:pt x="11582397" y="0"/>
                </a:lnTo>
                <a:cubicBezTo>
                  <a:pt x="11638511" y="0"/>
                  <a:pt x="11684000" y="45489"/>
                  <a:pt x="11684000" y="101603"/>
                </a:cubicBezTo>
                <a:lnTo>
                  <a:pt x="11684000" y="558797"/>
                </a:lnTo>
                <a:cubicBezTo>
                  <a:pt x="11684000" y="614911"/>
                  <a:pt x="11638511" y="660400"/>
                  <a:pt x="11582397" y="660400"/>
                </a:cubicBezTo>
                <a:lnTo>
                  <a:pt x="101603" y="660400"/>
                </a:lnTo>
                <a:cubicBezTo>
                  <a:pt x="45527" y="660400"/>
                  <a:pt x="0" y="614873"/>
                  <a:pt x="0" y="558797"/>
                </a:cubicBezTo>
                <a:lnTo>
                  <a:pt x="0" y="101603"/>
                </a:lnTo>
                <a:cubicBezTo>
                  <a:pt x="0" y="45527"/>
                  <a:pt x="45527" y="0"/>
                  <a:pt x="101603" y="0"/>
                </a:cubicBezTo>
                <a:close/>
              </a:path>
            </a:pathLst>
          </a:custGeom>
          <a:solidFill>
            <a:srgbClr val="9AB3D4">
              <a:alpha val="10196"/>
            </a:srgbClr>
          </a:solidFill>
          <a:ln/>
        </p:spPr>
      </p:sp>
      <p:sp>
        <p:nvSpPr>
          <p:cNvPr id="25" name="Text 22"/>
          <p:cNvSpPr/>
          <p:nvPr/>
        </p:nvSpPr>
        <p:spPr>
          <a:xfrm>
            <a:off x="406301" y="4469805"/>
            <a:ext cx="29464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稼働要員純増</a:t>
            </a:r>
            <a:endParaRPr lang="en-US" sz="1600" dirty="0">
              <a:latin typeface="ＭＳ 明朝" panose="02020609040205080304" pitchFamily="17" charset="-128"/>
              <a:ea typeface="ＭＳ 明朝" panose="02020609040205080304" pitchFamily="17" charset="-128"/>
            </a:endParaRPr>
          </a:p>
        </p:txBody>
      </p:sp>
      <p:sp>
        <p:nvSpPr>
          <p:cNvPr id="26" name="Shape 23"/>
          <p:cNvSpPr/>
          <p:nvPr/>
        </p:nvSpPr>
        <p:spPr>
          <a:xfrm>
            <a:off x="3251068" y="4444504"/>
            <a:ext cx="2133600" cy="355600"/>
          </a:xfrm>
          <a:custGeom>
            <a:avLst/>
            <a:gdLst/>
            <a:ahLst/>
            <a:cxnLst/>
            <a:rect l="l" t="t" r="r" b="b"/>
            <a:pathLst>
              <a:path w="2133600" h="355600">
                <a:moveTo>
                  <a:pt x="76202" y="0"/>
                </a:moveTo>
                <a:lnTo>
                  <a:pt x="2133600" y="0"/>
                </a:lnTo>
                <a:lnTo>
                  <a:pt x="2133600" y="355600"/>
                </a:lnTo>
                <a:lnTo>
                  <a:pt x="76202" y="355600"/>
                </a:lnTo>
                <a:cubicBezTo>
                  <a:pt x="34145" y="355600"/>
                  <a:pt x="0" y="321455"/>
                  <a:pt x="0" y="279398"/>
                </a:cubicBezTo>
                <a:lnTo>
                  <a:pt x="0" y="76202"/>
                </a:lnTo>
                <a:cubicBezTo>
                  <a:pt x="0" y="34145"/>
                  <a:pt x="34145" y="0"/>
                  <a:pt x="76202" y="0"/>
                </a:cubicBezTo>
                <a:close/>
              </a:path>
            </a:pathLst>
          </a:custGeom>
          <a:solidFill>
            <a:srgbClr val="3C5A85"/>
          </a:solidFill>
          <a:ln/>
        </p:spPr>
      </p:sp>
      <p:sp>
        <p:nvSpPr>
          <p:cNvPr id="27" name="Text 24"/>
          <p:cNvSpPr/>
          <p:nvPr/>
        </p:nvSpPr>
        <p:spPr>
          <a:xfrm>
            <a:off x="3206618" y="4444504"/>
            <a:ext cx="2222500" cy="355600"/>
          </a:xfrm>
          <a:prstGeom prst="rect">
            <a:avLst/>
          </a:prstGeom>
          <a:noFill/>
          <a:ln/>
        </p:spPr>
        <p:txBody>
          <a:bodyPr wrap="square" lIns="50800" tIns="50800" rIns="50800" bIns="50800" rtlCol="0" anchor="ctr"/>
          <a:lstStyle/>
          <a:p>
            <a:pPr algn="ctr">
              <a:lnSpc>
                <a:spcPct val="120000"/>
              </a:lnSpc>
            </a:pPr>
            <a:r>
              <a:rPr lang="en-US" sz="1400" b="1" dirty="0">
                <a:solidFill>
                  <a:srgbClr val="FFFFFF"/>
                </a:solidFill>
                <a:latin typeface="ＭＳ 明朝" panose="02020609040205080304" pitchFamily="17" charset="-128"/>
                <a:ea typeface="ＭＳ 明朝" panose="02020609040205080304" pitchFamily="17" charset="-128"/>
                <a:cs typeface="Noto Sans SC" pitchFamily="34" charset="-120"/>
              </a:rPr>
              <a:t>A: +3名以上</a:t>
            </a:r>
            <a:endParaRPr lang="en-US" sz="1600" dirty="0">
              <a:latin typeface="ＭＳ 明朝" panose="02020609040205080304" pitchFamily="17" charset="-128"/>
              <a:ea typeface="ＭＳ 明朝" panose="02020609040205080304" pitchFamily="17" charset="-128"/>
            </a:endParaRPr>
          </a:p>
        </p:txBody>
      </p:sp>
      <p:sp>
        <p:nvSpPr>
          <p:cNvPr id="28" name="Shape 25"/>
          <p:cNvSpPr/>
          <p:nvPr/>
        </p:nvSpPr>
        <p:spPr>
          <a:xfrm>
            <a:off x="5384602" y="4444504"/>
            <a:ext cx="2133600" cy="355600"/>
          </a:xfrm>
          <a:custGeom>
            <a:avLst/>
            <a:gdLst/>
            <a:ahLst/>
            <a:cxnLst/>
            <a:rect l="l" t="t" r="r" b="b"/>
            <a:pathLst>
              <a:path w="2133600" h="355600">
                <a:moveTo>
                  <a:pt x="0" y="0"/>
                </a:moveTo>
                <a:lnTo>
                  <a:pt x="2133600" y="0"/>
                </a:lnTo>
                <a:lnTo>
                  <a:pt x="2133600" y="355600"/>
                </a:lnTo>
                <a:lnTo>
                  <a:pt x="0" y="355600"/>
                </a:lnTo>
                <a:lnTo>
                  <a:pt x="0" y="0"/>
                </a:lnTo>
                <a:close/>
              </a:path>
            </a:pathLst>
          </a:custGeom>
          <a:solidFill>
            <a:srgbClr val="9AB3D4">
              <a:alpha val="60000"/>
            </a:srgbClr>
          </a:solidFill>
          <a:ln/>
        </p:spPr>
      </p:sp>
      <p:sp>
        <p:nvSpPr>
          <p:cNvPr id="29" name="Text 26"/>
          <p:cNvSpPr/>
          <p:nvPr/>
        </p:nvSpPr>
        <p:spPr>
          <a:xfrm>
            <a:off x="5340152" y="4444504"/>
            <a:ext cx="2222500" cy="355600"/>
          </a:xfrm>
          <a:prstGeom prst="rect">
            <a:avLst/>
          </a:prstGeom>
          <a:noFill/>
          <a:ln/>
        </p:spPr>
        <p:txBody>
          <a:bodyPr wrap="square" lIns="50800" tIns="50800" rIns="50800" bIns="508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B: +2名</a:t>
            </a:r>
            <a:endParaRPr lang="en-US" sz="1600" dirty="0">
              <a:latin typeface="ＭＳ 明朝" panose="02020609040205080304" pitchFamily="17" charset="-128"/>
              <a:ea typeface="ＭＳ 明朝" panose="02020609040205080304" pitchFamily="17" charset="-128"/>
            </a:endParaRPr>
          </a:p>
        </p:txBody>
      </p:sp>
      <p:sp>
        <p:nvSpPr>
          <p:cNvPr id="30" name="Shape 27"/>
          <p:cNvSpPr/>
          <p:nvPr/>
        </p:nvSpPr>
        <p:spPr>
          <a:xfrm>
            <a:off x="7518135" y="4444504"/>
            <a:ext cx="2133600" cy="355600"/>
          </a:xfrm>
          <a:custGeom>
            <a:avLst/>
            <a:gdLst/>
            <a:ahLst/>
            <a:cxnLst/>
            <a:rect l="l" t="t" r="r" b="b"/>
            <a:pathLst>
              <a:path w="2133600" h="355600">
                <a:moveTo>
                  <a:pt x="0" y="0"/>
                </a:moveTo>
                <a:lnTo>
                  <a:pt x="2133600" y="0"/>
                </a:lnTo>
                <a:lnTo>
                  <a:pt x="2133600" y="355600"/>
                </a:lnTo>
                <a:lnTo>
                  <a:pt x="0" y="355600"/>
                </a:lnTo>
                <a:lnTo>
                  <a:pt x="0" y="0"/>
                </a:lnTo>
                <a:close/>
              </a:path>
            </a:pathLst>
          </a:custGeom>
          <a:solidFill>
            <a:srgbClr val="9AB3D4">
              <a:alpha val="40000"/>
            </a:srgbClr>
          </a:solidFill>
          <a:ln/>
        </p:spPr>
      </p:sp>
      <p:sp>
        <p:nvSpPr>
          <p:cNvPr id="31" name="Text 28"/>
          <p:cNvSpPr/>
          <p:nvPr/>
        </p:nvSpPr>
        <p:spPr>
          <a:xfrm>
            <a:off x="7473685" y="4444504"/>
            <a:ext cx="2222500" cy="355600"/>
          </a:xfrm>
          <a:prstGeom prst="rect">
            <a:avLst/>
          </a:prstGeom>
          <a:noFill/>
          <a:ln/>
        </p:spPr>
        <p:txBody>
          <a:bodyPr wrap="square" lIns="50800" tIns="50800" rIns="50800" bIns="508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C: +1名</a:t>
            </a:r>
            <a:endParaRPr lang="en-US" sz="1600" dirty="0">
              <a:latin typeface="ＭＳ 明朝" panose="02020609040205080304" pitchFamily="17" charset="-128"/>
              <a:ea typeface="ＭＳ 明朝" panose="02020609040205080304" pitchFamily="17" charset="-128"/>
            </a:endParaRPr>
          </a:p>
        </p:txBody>
      </p:sp>
      <p:sp>
        <p:nvSpPr>
          <p:cNvPr id="32" name="Shape 29"/>
          <p:cNvSpPr/>
          <p:nvPr/>
        </p:nvSpPr>
        <p:spPr>
          <a:xfrm>
            <a:off x="9651669" y="4444504"/>
            <a:ext cx="2133600" cy="355600"/>
          </a:xfrm>
          <a:custGeom>
            <a:avLst/>
            <a:gdLst/>
            <a:ahLst/>
            <a:cxnLst/>
            <a:rect l="l" t="t" r="r" b="b"/>
            <a:pathLst>
              <a:path w="2133600" h="355600">
                <a:moveTo>
                  <a:pt x="0" y="0"/>
                </a:moveTo>
                <a:lnTo>
                  <a:pt x="2057398" y="0"/>
                </a:lnTo>
                <a:cubicBezTo>
                  <a:pt x="2099483" y="0"/>
                  <a:pt x="2133600" y="34117"/>
                  <a:pt x="2133600" y="76202"/>
                </a:cubicBezTo>
                <a:lnTo>
                  <a:pt x="2133600" y="279398"/>
                </a:lnTo>
                <a:cubicBezTo>
                  <a:pt x="2133600" y="321483"/>
                  <a:pt x="2099483" y="355600"/>
                  <a:pt x="2057398" y="355600"/>
                </a:cubicBezTo>
                <a:lnTo>
                  <a:pt x="0" y="355600"/>
                </a:lnTo>
                <a:lnTo>
                  <a:pt x="0" y="0"/>
                </a:lnTo>
                <a:close/>
              </a:path>
            </a:pathLst>
          </a:custGeom>
          <a:solidFill>
            <a:srgbClr val="9AB3D4">
              <a:alpha val="20000"/>
            </a:srgbClr>
          </a:solidFill>
          <a:ln/>
        </p:spPr>
      </p:sp>
      <p:sp>
        <p:nvSpPr>
          <p:cNvPr id="33" name="Text 30"/>
          <p:cNvSpPr/>
          <p:nvPr/>
        </p:nvSpPr>
        <p:spPr>
          <a:xfrm>
            <a:off x="9607219" y="4444504"/>
            <a:ext cx="2222500" cy="355600"/>
          </a:xfrm>
          <a:prstGeom prst="rect">
            <a:avLst/>
          </a:prstGeom>
          <a:noFill/>
          <a:ln/>
        </p:spPr>
        <p:txBody>
          <a:bodyPr wrap="square" lIns="50800" tIns="50800" rIns="50800" bIns="50800" rtlCol="0" anchor="ctr"/>
          <a:lstStyle/>
          <a:p>
            <a:pPr algn="ct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D: 0名以下</a:t>
            </a: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name="Slide 8">
    <p:bg>
      <p:bgPr>
        <a:gradFill flip="none" rotWithShape="0">
          <a:gsLst>
            <a:gs pos="0">
              <a:srgbClr val="94B9FF">
                <a:alpha val="0"/>
              </a:srgbClr>
            </a:gs>
            <a:gs pos="9000">
              <a:srgbClr val="94B9FF">
                <a:alpha val="0"/>
              </a:srgbClr>
            </a:gs>
            <a:gs pos="40000">
              <a:srgbClr val="94B9FF">
                <a:alpha val="11000"/>
              </a:srgbClr>
            </a:gs>
            <a:gs pos="63000">
              <a:srgbClr val="94B9FF">
                <a:alpha val="9000"/>
              </a:srgbClr>
            </a:gs>
            <a:gs pos="84000">
              <a:srgbClr val="94B9FF">
                <a:alpha val="46000"/>
              </a:srgbClr>
            </a:gs>
            <a:gs pos="100000">
              <a:srgbClr val="94B9FF">
                <a:alpha val="46000"/>
              </a:srgbClr>
            </a:gs>
          </a:gsLst>
          <a:lin ang="600000" scaled="1"/>
        </a:gradFill>
        <a:effectLst/>
      </p:bgPr>
    </p:bg>
    <p:spTree>
      <p:nvGrpSpPr>
        <p:cNvPr id="1" name=""/>
        <p:cNvGrpSpPr/>
        <p:nvPr/>
      </p:nvGrpSpPr>
      <p:grpSpPr>
        <a:xfrm>
          <a:off x="0" y="0"/>
          <a:ext cx="0" cy="0"/>
          <a:chOff x="0" y="0"/>
          <a:chExt cx="0" cy="0"/>
        </a:xfrm>
      </p:grpSpPr>
      <p:pic>
        <p:nvPicPr>
          <p:cNvPr id="2" name="Image 0" descr="https://kimi-img.moonshot.cn/pub/slides/slides_tmpl/image/25-09-04-14:54:56-d2sjfg61bb2p4onbpvpg.png"/>
          <p:cNvPicPr>
            <a:picLocks noChangeAspect="1"/>
          </p:cNvPicPr>
          <p:nvPr/>
        </p:nvPicPr>
        <p:blipFill>
          <a:blip r:embed="rId3"/>
          <a:srcRect l="20060" t="9520" b="9520"/>
          <a:stretch/>
        </p:blipFill>
        <p:spPr>
          <a:xfrm>
            <a:off x="3559810" y="0"/>
            <a:ext cx="6771640" cy="6858000"/>
          </a:xfrm>
          <a:prstGeom prst="rect">
            <a:avLst/>
          </a:prstGeom>
        </p:spPr>
      </p:pic>
      <p:pic>
        <p:nvPicPr>
          <p:cNvPr id="3" name="Image 1" descr="https://kimi-img.moonshot.cn/pub/slides/slides_tmpl/image/25-09-04-14:54:56-d2sjfg61bb2p4onbpvng.png"/>
          <p:cNvPicPr>
            <a:picLocks noChangeAspect="1"/>
          </p:cNvPicPr>
          <p:nvPr/>
        </p:nvPicPr>
        <p:blipFill>
          <a:blip r:embed="rId4"/>
          <a:stretch>
            <a:fillRect/>
          </a:stretch>
        </p:blipFill>
        <p:spPr>
          <a:xfrm>
            <a:off x="1023620" y="2388552"/>
            <a:ext cx="1600200" cy="1651000"/>
          </a:xfrm>
          <a:prstGeom prst="rect">
            <a:avLst/>
          </a:prstGeom>
        </p:spPr>
      </p:pic>
      <p:sp>
        <p:nvSpPr>
          <p:cNvPr id="4" name="Shape 0"/>
          <p:cNvSpPr/>
          <p:nvPr/>
        </p:nvSpPr>
        <p:spPr>
          <a:xfrm>
            <a:off x="1504315" y="2848610"/>
            <a:ext cx="1320165" cy="1334770"/>
          </a:xfrm>
          <a:prstGeom prst="ellipse">
            <a:avLst/>
          </a:prstGeom>
          <a:solidFill>
            <a:srgbClr val="FFFFFF"/>
          </a:solidFill>
          <a:ln/>
        </p:spPr>
      </p:sp>
      <p:sp>
        <p:nvSpPr>
          <p:cNvPr id="5" name="Text 1"/>
          <p:cNvSpPr/>
          <p:nvPr/>
        </p:nvSpPr>
        <p:spPr>
          <a:xfrm>
            <a:off x="1504315" y="284861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6" name="Shape 2"/>
          <p:cNvSpPr/>
          <p:nvPr/>
        </p:nvSpPr>
        <p:spPr>
          <a:xfrm>
            <a:off x="1509395" y="2843530"/>
            <a:ext cx="1320165" cy="1334770"/>
          </a:xfrm>
          <a:prstGeom prst="ellipse">
            <a:avLst/>
          </a:prstGeom>
          <a:gradFill flip="none" rotWithShape="1">
            <a:gsLst>
              <a:gs pos="0">
                <a:srgbClr val="D1DCF2">
                  <a:alpha val="84000"/>
                </a:srgbClr>
              </a:gs>
              <a:gs pos="2000">
                <a:srgbClr val="D1DCF2">
                  <a:alpha val="84000"/>
                </a:srgbClr>
              </a:gs>
              <a:gs pos="55000">
                <a:srgbClr val="4874CB">
                  <a:alpha val="69000"/>
                </a:srgbClr>
              </a:gs>
              <a:gs pos="100000">
                <a:srgbClr val="345FB6"/>
              </a:gs>
            </a:gsLst>
            <a:path path="circle">
              <a:fillToRect r="100000" b="100000"/>
            </a:path>
            <a:tileRect l="-100000" t="-100000"/>
          </a:gradFill>
          <a:ln/>
          <a:effectLst>
            <a:outerShdw blurRad="304800" dist="184847" dir="2700000" algn="bl" rotWithShape="0">
              <a:srgbClr val="2E54A1">
                <a:alpha val="23922"/>
              </a:srgbClr>
            </a:outerShdw>
          </a:effectLst>
        </p:spPr>
      </p:sp>
      <p:sp>
        <p:nvSpPr>
          <p:cNvPr id="7" name="Text 3"/>
          <p:cNvSpPr/>
          <p:nvPr/>
        </p:nvSpPr>
        <p:spPr>
          <a:xfrm>
            <a:off x="1509395" y="2843530"/>
            <a:ext cx="1320165" cy="133477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8" name="Text 4"/>
          <p:cNvSpPr/>
          <p:nvPr/>
        </p:nvSpPr>
        <p:spPr>
          <a:xfrm>
            <a:off x="1504315" y="3018790"/>
            <a:ext cx="1320165" cy="993140"/>
          </a:xfrm>
          <a:prstGeom prst="rect">
            <a:avLst/>
          </a:prstGeom>
          <a:noFill/>
          <a:ln/>
        </p:spPr>
        <p:txBody>
          <a:bodyPr wrap="square" lIns="91440" tIns="45720" rIns="91440" bIns="45720" rtlCol="0" anchor="ctr"/>
          <a:lstStyle/>
          <a:p>
            <a:pPr algn="ctr">
              <a:lnSpc>
                <a:spcPct val="100000"/>
              </a:lnSpc>
            </a:pPr>
            <a:r>
              <a:rPr lang="en-US" sz="4800" b="1" dirty="0">
                <a:solidFill>
                  <a:srgbClr val="FFFFFF"/>
                </a:solidFill>
                <a:latin typeface="ＭＳ 明朝" panose="02020609040205080304" pitchFamily="17" charset="-128"/>
                <a:ea typeface="ＭＳ 明朝" panose="02020609040205080304" pitchFamily="17" charset="-128"/>
                <a:cs typeface="Arial Black" pitchFamily="34" charset="-120"/>
              </a:rPr>
              <a:t>03</a:t>
            </a:r>
            <a:endParaRPr lang="en-US" sz="1600" dirty="0">
              <a:latin typeface="ＭＳ 明朝" panose="02020609040205080304" pitchFamily="17" charset="-128"/>
              <a:ea typeface="ＭＳ 明朝" panose="02020609040205080304" pitchFamily="17" charset="-128"/>
            </a:endParaRPr>
          </a:p>
        </p:txBody>
      </p:sp>
      <p:sp>
        <p:nvSpPr>
          <p:cNvPr id="9" name="Text 5"/>
          <p:cNvSpPr/>
          <p:nvPr/>
        </p:nvSpPr>
        <p:spPr>
          <a:xfrm>
            <a:off x="3142615" y="3230880"/>
            <a:ext cx="8497570" cy="706755"/>
          </a:xfrm>
          <a:prstGeom prst="rect">
            <a:avLst/>
          </a:prstGeom>
          <a:noFill/>
          <a:ln/>
        </p:spPr>
        <p:txBody>
          <a:bodyPr wrap="square" lIns="91440" tIns="45720" rIns="91440" bIns="45720" rtlCol="0" anchor="t">
            <a:spAutoFit/>
          </a:bodyPr>
          <a:lstStyle/>
          <a:p>
            <a:pPr>
              <a:lnSpc>
                <a:spcPct val="100000"/>
              </a:lnSpc>
            </a:pPr>
            <a:r>
              <a:rPr lang="en-US" sz="4000" b="1" dirty="0">
                <a:solidFill>
                  <a:srgbClr val="4874CB"/>
                </a:solidFill>
                <a:latin typeface="ＭＳ 明朝" panose="02020609040205080304" pitchFamily="17" charset="-128"/>
                <a:ea typeface="ＭＳ 明朝" panose="02020609040205080304" pitchFamily="17" charset="-128"/>
                <a:cs typeface="MiSans" pitchFamily="34" charset="-120"/>
              </a:rPr>
              <a:t>社内開発強化</a:t>
            </a:r>
            <a:endParaRPr lang="en-US" sz="1600" dirty="0">
              <a:latin typeface="ＭＳ 明朝" panose="02020609040205080304" pitchFamily="17" charset="-128"/>
              <a:ea typeface="ＭＳ 明朝" panose="02020609040205080304" pitchFamily="17" charset="-128"/>
            </a:endParaRPr>
          </a:p>
        </p:txBody>
      </p:sp>
      <p:sp>
        <p:nvSpPr>
          <p:cNvPr id="10" name="Text 6"/>
          <p:cNvSpPr/>
          <p:nvPr/>
        </p:nvSpPr>
        <p:spPr>
          <a:xfrm>
            <a:off x="3142615" y="2295525"/>
            <a:ext cx="8497570" cy="906780"/>
          </a:xfrm>
          <a:prstGeom prst="rect">
            <a:avLst/>
          </a:prstGeom>
          <a:noFill/>
          <a:ln/>
        </p:spPr>
        <p:txBody>
          <a:bodyPr wrap="square" lIns="91440" tIns="45720" rIns="91440" bIns="45720" rtlCol="0" anchor="t"/>
          <a:lstStyle/>
          <a:p>
            <a:pPr>
              <a:lnSpc>
                <a:spcPct val="150000"/>
              </a:lnSpc>
            </a:pPr>
            <a:r>
              <a:rPr lang="en-US" sz="4400" b="1" dirty="0">
                <a:solidFill>
                  <a:srgbClr val="000000"/>
                </a:solidFill>
                <a:latin typeface="ＭＳ 明朝" panose="02020609040205080304" pitchFamily="17" charset="-128"/>
                <a:ea typeface="ＭＳ 明朝" panose="02020609040205080304" pitchFamily="17" charset="-128"/>
                <a:cs typeface="Arial Black" pitchFamily="34" charset="-120"/>
              </a:rPr>
              <a:t>PART 03</a:t>
            </a:r>
            <a:endParaRPr lang="en-US" sz="1600" dirty="0">
              <a:latin typeface="ＭＳ 明朝" panose="02020609040205080304" pitchFamily="17" charset="-128"/>
              <a:ea typeface="ＭＳ 明朝" panose="02020609040205080304" pitchFamily="17" charset="-128"/>
            </a:endParaRPr>
          </a:p>
        </p:txBody>
      </p:sp>
      <p:pic>
        <p:nvPicPr>
          <p:cNvPr id="11" name="Image 2" descr="https://kimi-img.moonshot.cn/pub/slides/slides_tmpl/image/25-09-04-14:54:55-d2sjffu1bb2p4onbpvlg.png"/>
          <p:cNvPicPr>
            <a:picLocks noChangeAspect="1"/>
          </p:cNvPicPr>
          <p:nvPr/>
        </p:nvPicPr>
        <p:blipFill>
          <a:blip r:embed="rId5"/>
          <a:stretch>
            <a:fillRect/>
          </a:stretch>
        </p:blipFill>
        <p:spPr>
          <a:xfrm rot="20460000">
            <a:off x="9391650" y="613410"/>
            <a:ext cx="4236720" cy="1689100"/>
          </a:xfrm>
          <a:prstGeom prst="rect">
            <a:avLst/>
          </a:prstGeom>
        </p:spPr>
      </p:pic>
      <p:sp>
        <p:nvSpPr>
          <p:cNvPr id="12" name="Shape 7"/>
          <p:cNvSpPr/>
          <p:nvPr/>
        </p:nvSpPr>
        <p:spPr>
          <a:xfrm rot="7680000">
            <a:off x="9137650" y="5888355"/>
            <a:ext cx="430530" cy="430530"/>
          </a:xfrm>
          <a:prstGeom prst="ellipse">
            <a:avLst/>
          </a:prstGeom>
          <a:gradFill flip="none" rotWithShape="1">
            <a:gsLst>
              <a:gs pos="0">
                <a:srgbClr val="D1DCF2">
                  <a:alpha val="14000"/>
                </a:srgbClr>
              </a:gs>
              <a:gs pos="22000">
                <a:srgbClr val="6389D3">
                  <a:alpha val="48000"/>
                </a:srgbClr>
              </a:gs>
              <a:gs pos="45000">
                <a:srgbClr val="6389D3">
                  <a:alpha val="83000"/>
                </a:srgbClr>
              </a:gs>
              <a:gs pos="66000">
                <a:srgbClr val="6389D3">
                  <a:alpha val="87000"/>
                </a:srgbClr>
              </a:gs>
              <a:gs pos="100000">
                <a:srgbClr val="6389D3">
                  <a:alpha val="87000"/>
                </a:srgbClr>
              </a:gs>
            </a:gsLst>
            <a:lin ang="5400000" scaled="1"/>
          </a:gradFill>
          <a:ln/>
        </p:spPr>
      </p:sp>
      <p:sp>
        <p:nvSpPr>
          <p:cNvPr id="13" name="Text 8"/>
          <p:cNvSpPr/>
          <p:nvPr/>
        </p:nvSpPr>
        <p:spPr>
          <a:xfrm rot="7680000">
            <a:off x="9137650" y="5888355"/>
            <a:ext cx="430530" cy="430530"/>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
        <p:nvSpPr>
          <p:cNvPr id="14" name="Shape 9"/>
          <p:cNvSpPr/>
          <p:nvPr/>
        </p:nvSpPr>
        <p:spPr>
          <a:xfrm rot="4020000">
            <a:off x="9440545" y="886460"/>
            <a:ext cx="219075" cy="219075"/>
          </a:xfrm>
          <a:prstGeom prst="ellipse">
            <a:avLst/>
          </a:prstGeom>
          <a:gradFill flip="none" rotWithShape="1">
            <a:gsLst>
              <a:gs pos="0">
                <a:srgbClr val="D1DCF2">
                  <a:alpha val="14000"/>
                </a:srgbClr>
              </a:gs>
              <a:gs pos="22000">
                <a:srgbClr val="6389D3">
                  <a:alpha val="42000"/>
                </a:srgbClr>
              </a:gs>
              <a:gs pos="45000">
                <a:srgbClr val="6389D3">
                  <a:alpha val="68000"/>
                </a:srgbClr>
              </a:gs>
              <a:gs pos="66000">
                <a:srgbClr val="6389D3">
                  <a:alpha val="76000"/>
                </a:srgbClr>
              </a:gs>
              <a:gs pos="100000">
                <a:srgbClr val="6389D3">
                  <a:alpha val="76000"/>
                </a:srgbClr>
              </a:gs>
            </a:gsLst>
            <a:lin ang="5400000" scaled="1"/>
          </a:gradFill>
          <a:ln/>
        </p:spPr>
      </p:sp>
      <p:sp>
        <p:nvSpPr>
          <p:cNvPr id="15" name="Text 10"/>
          <p:cNvSpPr/>
          <p:nvPr/>
        </p:nvSpPr>
        <p:spPr>
          <a:xfrm rot="4020000">
            <a:off x="9440545" y="886460"/>
            <a:ext cx="219075" cy="219075"/>
          </a:xfrm>
          <a:prstGeom prst="rect">
            <a:avLst/>
          </a:prstGeom>
          <a:noFill/>
          <a:ln/>
        </p:spPr>
        <p:txBody>
          <a:bodyPr wrap="square" lIns="45720" tIns="91440" rIns="91440" bIns="45720" rtlCol="0" anchor="ctr"/>
          <a:lstStyle/>
          <a:p>
            <a:pPr>
              <a:lnSpc>
                <a:spcPct val="100000"/>
              </a:lnSpc>
            </a:pPr>
            <a:endParaRPr lang="en-US" sz="1600" dirty="0">
              <a:latin typeface="ＭＳ 明朝" panose="02020609040205080304" pitchFamily="17" charset="-128"/>
              <a:ea typeface="ＭＳ 明朝" panose="02020609040205080304" pitchFamily="17" charset="-128"/>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3F4F6"/>
        </a:solidFill>
        <a:effectLst/>
      </p:bgPr>
    </p:bg>
    <p:spTree>
      <p:nvGrpSpPr>
        <p:cNvPr id="1" name=""/>
        <p:cNvGrpSpPr/>
        <p:nvPr/>
      </p:nvGrpSpPr>
      <p:grpSpPr>
        <a:xfrm>
          <a:off x="0" y="0"/>
          <a:ext cx="0" cy="0"/>
          <a:chOff x="0" y="0"/>
          <a:chExt cx="0" cy="0"/>
        </a:xfrm>
      </p:grpSpPr>
      <p:pic>
        <p:nvPicPr>
          <p:cNvPr id="2" name="Image 0" descr="https://kimi-img.moonshot.cn/pub/slides/slides_tmpl/image/25-09-04-14:55:00-d2sjfh61bb2p4onbpvv0.jpg"/>
          <p:cNvPicPr>
            <a:picLocks noChangeAspect="1"/>
          </p:cNvPicPr>
          <p:nvPr/>
        </p:nvPicPr>
        <p:blipFill>
          <a:blip r:embed="rId3"/>
          <a:stretch>
            <a:fillRect/>
          </a:stretch>
        </p:blipFill>
        <p:spPr>
          <a:xfrm>
            <a:off x="-90805" y="-107950"/>
            <a:ext cx="12311380" cy="6978650"/>
          </a:xfrm>
          <a:prstGeom prst="rect">
            <a:avLst/>
          </a:prstGeom>
        </p:spPr>
      </p:pic>
      <p:sp>
        <p:nvSpPr>
          <p:cNvPr id="3" name="Text 0"/>
          <p:cNvSpPr/>
          <p:nvPr/>
        </p:nvSpPr>
        <p:spPr>
          <a:xfrm>
            <a:off x="254000" y="1118361"/>
            <a:ext cx="5626100" cy="457200"/>
          </a:xfrm>
          <a:prstGeom prst="rect">
            <a:avLst/>
          </a:prstGeom>
          <a:noFill/>
          <a:ln/>
        </p:spPr>
        <p:txBody>
          <a:bodyPr wrap="square" lIns="0" tIns="0" rIns="0" bIns="0" rtlCol="0" anchor="ctr"/>
          <a:lstStyle/>
          <a:p>
            <a:pPr>
              <a:lnSpc>
                <a:spcPct val="100000"/>
              </a:lnSpc>
            </a:pPr>
            <a:r>
              <a:rPr lang="en-US" sz="3000" b="1" dirty="0">
                <a:solidFill>
                  <a:srgbClr val="3C5A85"/>
                </a:solidFill>
                <a:latin typeface="ＭＳ 明朝" panose="02020609040205080304" pitchFamily="17" charset="-128"/>
                <a:ea typeface="ＭＳ 明朝" panose="02020609040205080304" pitchFamily="17" charset="-128"/>
                <a:cs typeface="Noto Sans SC" pitchFamily="34" charset="-120"/>
              </a:rPr>
              <a:t>社内開発強化：入札・受注目標</a:t>
            </a:r>
            <a:endParaRPr lang="en-US" sz="1600" dirty="0">
              <a:latin typeface="ＭＳ 明朝" panose="02020609040205080304" pitchFamily="17" charset="-128"/>
              <a:ea typeface="ＭＳ 明朝" panose="02020609040205080304" pitchFamily="17" charset="-128"/>
            </a:endParaRPr>
          </a:p>
        </p:txBody>
      </p:sp>
      <p:sp>
        <p:nvSpPr>
          <p:cNvPr id="4" name="Text 1"/>
          <p:cNvSpPr/>
          <p:nvPr/>
        </p:nvSpPr>
        <p:spPr>
          <a:xfrm>
            <a:off x="254000" y="1778496"/>
            <a:ext cx="5537200" cy="914400"/>
          </a:xfrm>
          <a:prstGeom prst="rect">
            <a:avLst/>
          </a:prstGeom>
          <a:noFill/>
          <a:ln/>
        </p:spPr>
        <p:txBody>
          <a:bodyPr wrap="square" lIns="0" tIns="0" rIns="0" bIns="0" rtlCol="0" anchor="ctr"/>
          <a:lstStyle/>
          <a:p>
            <a:pPr>
              <a:lnSpc>
                <a:spcPct val="130000"/>
              </a:lnSpc>
            </a:pPr>
            <a:r>
              <a:rPr lang="en-US" sz="1600" dirty="0">
                <a:solidFill>
                  <a:srgbClr val="4A4A4A"/>
                </a:solidFill>
                <a:latin typeface="ＭＳ 明朝" panose="02020609040205080304" pitchFamily="17" charset="-128"/>
                <a:ea typeface="ＭＳ 明朝" panose="02020609040205080304" pitchFamily="17" charset="-128"/>
                <a:cs typeface="Noto Sans SC" pitchFamily="34" charset="-120"/>
              </a:rPr>
              <a:t>入札案件を中心に、PM/PL/主任/メンバーの役割を明確化。月次および四半期会議で振り返り、受注率向上を図ります。</a:t>
            </a:r>
            <a:endParaRPr lang="en-US" sz="1600" dirty="0">
              <a:latin typeface="ＭＳ 明朝" panose="02020609040205080304" pitchFamily="17" charset="-128"/>
              <a:ea typeface="ＭＳ 明朝" panose="02020609040205080304" pitchFamily="17" charset="-128"/>
            </a:endParaRPr>
          </a:p>
        </p:txBody>
      </p:sp>
      <p:sp>
        <p:nvSpPr>
          <p:cNvPr id="5" name="Shape 2"/>
          <p:cNvSpPr/>
          <p:nvPr/>
        </p:nvSpPr>
        <p:spPr>
          <a:xfrm>
            <a:off x="254000" y="2997564"/>
            <a:ext cx="5435600" cy="1270000"/>
          </a:xfrm>
          <a:custGeom>
            <a:avLst/>
            <a:gdLst/>
            <a:ahLst/>
            <a:cxnLst/>
            <a:rect l="l" t="t" r="r" b="b"/>
            <a:pathLst>
              <a:path w="5435600" h="1270000">
                <a:moveTo>
                  <a:pt x="101600" y="0"/>
                </a:moveTo>
                <a:lnTo>
                  <a:pt x="5334000" y="0"/>
                </a:lnTo>
                <a:cubicBezTo>
                  <a:pt x="5390075" y="0"/>
                  <a:pt x="5435600" y="45525"/>
                  <a:pt x="5435600" y="101600"/>
                </a:cubicBezTo>
                <a:lnTo>
                  <a:pt x="5435600" y="1168400"/>
                </a:lnTo>
                <a:cubicBezTo>
                  <a:pt x="5435600" y="1224475"/>
                  <a:pt x="5390075" y="1270000"/>
                  <a:pt x="5334000" y="1270000"/>
                </a:cubicBezTo>
                <a:lnTo>
                  <a:pt x="101600" y="1270000"/>
                </a:lnTo>
                <a:cubicBezTo>
                  <a:pt x="45525" y="1270000"/>
                  <a:pt x="0" y="1224475"/>
                  <a:pt x="0" y="1168400"/>
                </a:cubicBezTo>
                <a:lnTo>
                  <a:pt x="0" y="101600"/>
                </a:lnTo>
                <a:cubicBezTo>
                  <a:pt x="0" y="45525"/>
                  <a:pt x="45525" y="0"/>
                  <a:pt x="101600" y="0"/>
                </a:cubicBezTo>
                <a:close/>
              </a:path>
            </a:pathLst>
          </a:custGeom>
          <a:solidFill>
            <a:srgbClr val="9AB3D4">
              <a:alpha val="20000"/>
            </a:srgbClr>
          </a:solidFill>
          <a:ln/>
        </p:spPr>
      </p:sp>
      <p:sp>
        <p:nvSpPr>
          <p:cNvPr id="6" name="Text 3"/>
          <p:cNvSpPr/>
          <p:nvPr/>
        </p:nvSpPr>
        <p:spPr>
          <a:xfrm>
            <a:off x="457068" y="3200633"/>
            <a:ext cx="812800" cy="863600"/>
          </a:xfrm>
          <a:prstGeom prst="rect">
            <a:avLst/>
          </a:prstGeom>
          <a:noFill/>
          <a:ln/>
        </p:spPr>
        <p:txBody>
          <a:bodyPr wrap="square" lIns="0" tIns="0" rIns="0" bIns="0" rtlCol="0" anchor="ctr"/>
          <a:lstStyle/>
          <a:p>
            <a:pPr>
              <a:lnSpc>
                <a:spcPct val="90000"/>
              </a:lnSpc>
            </a:pPr>
            <a:r>
              <a:rPr lang="en-US" sz="3600" b="1" dirty="0">
                <a:solidFill>
                  <a:srgbClr val="678BC7"/>
                </a:solidFill>
                <a:latin typeface="ＭＳ 明朝" panose="02020609040205080304" pitchFamily="17" charset="-128"/>
                <a:ea typeface="ＭＳ 明朝" panose="02020609040205080304" pitchFamily="17" charset="-128"/>
                <a:cs typeface="Noto Sans SC" pitchFamily="34" charset="-120"/>
              </a:rPr>
              <a:t>10</a:t>
            </a:r>
            <a:r>
              <a:rPr lang="en-US" sz="1800" b="1" dirty="0">
                <a:solidFill>
                  <a:srgbClr val="678BC7"/>
                </a:solidFill>
                <a:latin typeface="ＭＳ 明朝" panose="02020609040205080304" pitchFamily="17" charset="-128"/>
                <a:ea typeface="ＭＳ 明朝" panose="02020609040205080304" pitchFamily="17" charset="-128"/>
                <a:cs typeface="Noto Sans SC" pitchFamily="34" charset="-120"/>
              </a:rPr>
              <a:t>件</a:t>
            </a:r>
            <a:endParaRPr lang="en-US" sz="1600" dirty="0">
              <a:latin typeface="ＭＳ 明朝" panose="02020609040205080304" pitchFamily="17" charset="-128"/>
              <a:ea typeface="ＭＳ 明朝" panose="02020609040205080304" pitchFamily="17" charset="-128"/>
            </a:endParaRPr>
          </a:p>
        </p:txBody>
      </p:sp>
      <p:sp>
        <p:nvSpPr>
          <p:cNvPr id="7" name="Text 4"/>
          <p:cNvSpPr/>
          <p:nvPr/>
        </p:nvSpPr>
        <p:spPr>
          <a:xfrm>
            <a:off x="1250652" y="3226098"/>
            <a:ext cx="43434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毎月の入札・提案</a:t>
            </a:r>
            <a:endParaRPr lang="en-US" sz="1600" dirty="0">
              <a:latin typeface="ＭＳ 明朝" panose="02020609040205080304" pitchFamily="17" charset="-128"/>
              <a:ea typeface="ＭＳ 明朝" panose="02020609040205080304" pitchFamily="17" charset="-128"/>
            </a:endParaRPr>
          </a:p>
        </p:txBody>
      </p:sp>
      <p:sp>
        <p:nvSpPr>
          <p:cNvPr id="8" name="Text 5"/>
          <p:cNvSpPr/>
          <p:nvPr/>
        </p:nvSpPr>
        <p:spPr>
          <a:xfrm>
            <a:off x="1250652" y="3530865"/>
            <a:ext cx="4330700" cy="5080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提案内容の質、見積・体制の妥当性を見直し、受注率向上を目指す。</a:t>
            </a:r>
            <a:endParaRPr lang="en-US" sz="1600" dirty="0">
              <a:latin typeface="ＭＳ 明朝" panose="02020609040205080304" pitchFamily="17" charset="-128"/>
              <a:ea typeface="ＭＳ 明朝" panose="02020609040205080304" pitchFamily="17" charset="-128"/>
            </a:endParaRPr>
          </a:p>
        </p:txBody>
      </p:sp>
      <p:sp>
        <p:nvSpPr>
          <p:cNvPr id="9" name="Shape 6"/>
          <p:cNvSpPr/>
          <p:nvPr/>
        </p:nvSpPr>
        <p:spPr>
          <a:xfrm>
            <a:off x="254000" y="4470136"/>
            <a:ext cx="5435600" cy="1270000"/>
          </a:xfrm>
          <a:custGeom>
            <a:avLst/>
            <a:gdLst/>
            <a:ahLst/>
            <a:cxnLst/>
            <a:rect l="l" t="t" r="r" b="b"/>
            <a:pathLst>
              <a:path w="5435600" h="1270000">
                <a:moveTo>
                  <a:pt x="101600" y="0"/>
                </a:moveTo>
                <a:lnTo>
                  <a:pt x="5334000" y="0"/>
                </a:lnTo>
                <a:cubicBezTo>
                  <a:pt x="5390075" y="0"/>
                  <a:pt x="5435600" y="45525"/>
                  <a:pt x="5435600" y="101600"/>
                </a:cubicBezTo>
                <a:lnTo>
                  <a:pt x="5435600" y="1168400"/>
                </a:lnTo>
                <a:cubicBezTo>
                  <a:pt x="5435600" y="1224475"/>
                  <a:pt x="5390075" y="1270000"/>
                  <a:pt x="5334000" y="1270000"/>
                </a:cubicBezTo>
                <a:lnTo>
                  <a:pt x="101600" y="1270000"/>
                </a:lnTo>
                <a:cubicBezTo>
                  <a:pt x="45525" y="1270000"/>
                  <a:pt x="0" y="1224475"/>
                  <a:pt x="0" y="1168400"/>
                </a:cubicBezTo>
                <a:lnTo>
                  <a:pt x="0" y="101600"/>
                </a:lnTo>
                <a:cubicBezTo>
                  <a:pt x="0" y="45525"/>
                  <a:pt x="45525" y="0"/>
                  <a:pt x="101600" y="0"/>
                </a:cubicBezTo>
                <a:close/>
              </a:path>
            </a:pathLst>
          </a:custGeom>
          <a:solidFill>
            <a:srgbClr val="9AB3D4">
              <a:alpha val="20000"/>
            </a:srgbClr>
          </a:solidFill>
          <a:ln/>
        </p:spPr>
      </p:sp>
      <p:sp>
        <p:nvSpPr>
          <p:cNvPr id="10" name="Text 7"/>
          <p:cNvSpPr/>
          <p:nvPr/>
        </p:nvSpPr>
        <p:spPr>
          <a:xfrm>
            <a:off x="457068" y="4673203"/>
            <a:ext cx="660400" cy="863600"/>
          </a:xfrm>
          <a:prstGeom prst="rect">
            <a:avLst/>
          </a:prstGeom>
          <a:noFill/>
          <a:ln/>
        </p:spPr>
        <p:txBody>
          <a:bodyPr wrap="square" lIns="0" tIns="0" rIns="0" bIns="0" rtlCol="0" anchor="ctr"/>
          <a:lstStyle/>
          <a:p>
            <a:pPr>
              <a:lnSpc>
                <a:spcPct val="90000"/>
              </a:lnSpc>
            </a:pPr>
            <a:r>
              <a:rPr lang="en-US" sz="3600" b="1" dirty="0">
                <a:solidFill>
                  <a:srgbClr val="678BC7"/>
                </a:solidFill>
                <a:latin typeface="ＭＳ 明朝" panose="02020609040205080304" pitchFamily="17" charset="-128"/>
                <a:ea typeface="ＭＳ 明朝" panose="02020609040205080304" pitchFamily="17" charset="-128"/>
                <a:cs typeface="Noto Sans SC" pitchFamily="34" charset="-120"/>
              </a:rPr>
              <a:t>3</a:t>
            </a:r>
            <a:r>
              <a:rPr lang="en-US" sz="1800" b="1" dirty="0">
                <a:solidFill>
                  <a:srgbClr val="678BC7"/>
                </a:solidFill>
                <a:latin typeface="ＭＳ 明朝" panose="02020609040205080304" pitchFamily="17" charset="-128"/>
                <a:ea typeface="ＭＳ 明朝" panose="02020609040205080304" pitchFamily="17" charset="-128"/>
                <a:cs typeface="Noto Sans SC" pitchFamily="34" charset="-120"/>
              </a:rPr>
              <a:t>件</a:t>
            </a:r>
            <a:endParaRPr lang="en-US" sz="1600" dirty="0">
              <a:latin typeface="ＭＳ 明朝" panose="02020609040205080304" pitchFamily="17" charset="-128"/>
              <a:ea typeface="ＭＳ 明朝" panose="02020609040205080304" pitchFamily="17" charset="-128"/>
            </a:endParaRPr>
          </a:p>
        </p:txBody>
      </p:sp>
      <p:sp>
        <p:nvSpPr>
          <p:cNvPr id="11" name="Text 8"/>
          <p:cNvSpPr/>
          <p:nvPr/>
        </p:nvSpPr>
        <p:spPr>
          <a:xfrm>
            <a:off x="1090249" y="4698668"/>
            <a:ext cx="4495800" cy="304800"/>
          </a:xfrm>
          <a:prstGeom prst="rect">
            <a:avLst/>
          </a:prstGeom>
          <a:noFill/>
          <a:ln/>
        </p:spPr>
        <p:txBody>
          <a:bodyPr wrap="square" lIns="0" tIns="0" rIns="0" bIns="0" rtlCol="0" anchor="ctr"/>
          <a:lstStyle/>
          <a:p>
            <a:pPr>
              <a:lnSpc>
                <a:spcPct val="130000"/>
              </a:lnSpc>
            </a:pPr>
            <a:r>
              <a:rPr lang="en-US" sz="1600" b="1" dirty="0">
                <a:solidFill>
                  <a:srgbClr val="3C5A85"/>
                </a:solidFill>
                <a:latin typeface="ＭＳ 明朝" panose="02020609040205080304" pitchFamily="17" charset="-128"/>
                <a:ea typeface="ＭＳ 明朝" panose="02020609040205080304" pitchFamily="17" charset="-128"/>
                <a:cs typeface="Noto Sans SC" pitchFamily="34" charset="-120"/>
              </a:rPr>
              <a:t>毎月の契約獲得</a:t>
            </a:r>
            <a:endParaRPr lang="en-US" sz="1600" dirty="0">
              <a:latin typeface="ＭＳ 明朝" panose="02020609040205080304" pitchFamily="17" charset="-128"/>
              <a:ea typeface="ＭＳ 明朝" panose="02020609040205080304" pitchFamily="17" charset="-128"/>
            </a:endParaRPr>
          </a:p>
        </p:txBody>
      </p:sp>
      <p:sp>
        <p:nvSpPr>
          <p:cNvPr id="12" name="Text 9"/>
          <p:cNvSpPr/>
          <p:nvPr/>
        </p:nvSpPr>
        <p:spPr>
          <a:xfrm>
            <a:off x="1090249" y="5003437"/>
            <a:ext cx="4483100" cy="508000"/>
          </a:xfrm>
          <a:prstGeom prst="rect">
            <a:avLst/>
          </a:prstGeom>
          <a:noFill/>
          <a:ln/>
        </p:spPr>
        <p:txBody>
          <a:bodyPr wrap="square" lIns="0" tIns="0" rIns="0" bIns="0" rtlCol="0" anchor="ctr"/>
          <a:lstStyle/>
          <a:p>
            <a:pPr>
              <a:lnSpc>
                <a:spcPct val="120000"/>
              </a:lnSpc>
            </a:pPr>
            <a:r>
              <a:rPr lang="en-US" sz="1400" dirty="0">
                <a:solidFill>
                  <a:srgbClr val="4A4A4A"/>
                </a:solidFill>
                <a:latin typeface="ＭＳ 明朝" panose="02020609040205080304" pitchFamily="17" charset="-128"/>
                <a:ea typeface="ＭＳ 明朝" panose="02020609040205080304" pitchFamily="17" charset="-128"/>
                <a:cs typeface="Noto Sans SC" pitchFamily="34" charset="-120"/>
              </a:rPr>
              <a:t>提案10件に対し、3件の受注を目標とし、競合状況を分析する。</a:t>
            </a:r>
            <a:endParaRPr lang="en-US" sz="1600" dirty="0">
              <a:latin typeface="ＭＳ 明朝" panose="02020609040205080304" pitchFamily="17" charset="-128"/>
              <a:ea typeface="ＭＳ 明朝" panose="02020609040205080304" pitchFamily="17" charset="-128"/>
            </a:endParaRPr>
          </a:p>
        </p:txBody>
      </p:sp>
      <p:pic>
        <p:nvPicPr>
          <p:cNvPr id="13" name="Image 1" descr="https://kimi-web-img.moonshot.cn/img/www.publicdomainpictures.net/357ec393da7e48d313bda14c677c82b1ab0de20e.jpg"/>
          <p:cNvPicPr>
            <a:picLocks noChangeAspect="1"/>
          </p:cNvPicPr>
          <p:nvPr/>
        </p:nvPicPr>
        <p:blipFill>
          <a:blip r:embed="rId4"/>
          <a:srcRect l="13224" r="13224"/>
          <a:stretch/>
        </p:blipFill>
        <p:spPr>
          <a:xfrm>
            <a:off x="6096000" y="254000"/>
            <a:ext cx="5842000" cy="6350000"/>
          </a:xfrm>
          <a:prstGeom prst="roundRect">
            <a:avLst>
              <a:gd name="adj" fmla="val 1739"/>
            </a:avLst>
          </a:prstGeom>
        </p:spPr>
      </p:pic>
    </p:spTree>
  </p:cSld>
  <p:clrMapOvr>
    <a:masterClrMapping/>
  </p:clrMapOvr>
  <p:transition>
    <p:fade/>
  </p:transition>
</p:sld>
</file>

<file path=ppt/theme/theme1.xml><?xml version="1.0" encoding="utf-8"?>
<a:theme xmlns:a="http://schemas.openxmlformats.org/drawingml/2006/main" name="Custom Theme">
  <a:themeElements>
    <a:clrScheme name="Custom">
      <a:dk1>
        <a:srgbClr val="000000"/>
      </a:dk1>
      <a:lt1>
        <a:srgbClr val="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TotalTime>
  <Words>757</Words>
  <Application>Microsoft Office PowerPoint</Application>
  <PresentationFormat>ワイド画面</PresentationFormat>
  <Paragraphs>233</Paragraphs>
  <Slides>28</Slides>
  <Notes>28</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28</vt:i4>
      </vt:variant>
    </vt:vector>
  </HeadingPairs>
  <TitlesOfParts>
    <vt:vector size="31" baseType="lpstr">
      <vt:lpstr>Arial</vt:lpstr>
      <vt:lpstr>ＭＳ 明朝</vt:lpstr>
      <vt:lpstr>Custom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Moonshot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2026年度第11期会社計画</dc:title>
  <dc:subject>2026年度第11期会社計画</dc:subject>
  <dc:creator>Kimi</dc:creator>
  <cp:lastModifiedBy>丁偉</cp:lastModifiedBy>
  <cp:revision>8</cp:revision>
  <dcterms:created xsi:type="dcterms:W3CDTF">2025-11-17T07:00:33Z</dcterms:created>
  <dcterms:modified xsi:type="dcterms:W3CDTF">2025-11-18T07:17:34Z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IGC">
    <vt:lpwstr>{"Label":"2026年度第11期会社計画","ContentProducer":"001191110108MACG2KBH8F10000","ProduceID":"d4daf4sbcdri0td7a4h0","ReservedCode1":"","ContentPropagator":"001191110108MACG2KBH8F20000","PropagateID":"d4daf4sbcdri0td7a4h0","ReservedCode2":""}</vt:lpwstr>
  </property>
</Properties>
</file>